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ebas Neue" panose="020B0604020202020204" charset="0"/>
      <p:regular r:id="rId16"/>
    </p:embeddedFont>
    <p:embeddedFont>
      <p:font typeface="Quicksand" panose="020B0604020202020204" charset="0"/>
      <p:regular r:id="rId17"/>
      <p:bold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Gloria Hallelujah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A4A3A4"/>
          </p15:clr>
        </p15:guide>
        <p15:guide id="2" pos="530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1694AF-EE15-4C58-AEEF-26511A151A83}">
  <a:tblStyle styleId="{2D1694AF-EE15-4C58-AEEF-26511A151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72" y="90"/>
      </p:cViewPr>
      <p:guideLst>
        <p:guide pos="5760"/>
        <p:guide pos="530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7fa9da973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b7fa9da973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b7fa9da97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b7fa9da97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35523f4c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35523f4c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7fa9da973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7fa9da973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7fa9da97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b7fa9da97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7fa9da97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b7fa9da973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7fa9da973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7fa9da973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7fa9da973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7fa9da973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7fa9da973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b7fa9da973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 of Arts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3000" y="901075"/>
            <a:ext cx="3072300" cy="1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6000" b="1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43000" y="2836450"/>
            <a:ext cx="30723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TITLE_AND_TWO_COLUMNS_1_3">
    <p:bg>
      <p:bgPr>
        <a:noFill/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2514500" y="443475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10949" y="316744"/>
            <a:ext cx="27417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4361375" y="1336325"/>
            <a:ext cx="402300" cy="4023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two columns">
  <p:cSld name="TITLE_AND_TWO_COLUMNS_1_1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33878" y="316625"/>
            <a:ext cx="28947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5516915" y="3569075"/>
            <a:ext cx="2577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2"/>
          </p:nvPr>
        </p:nvSpPr>
        <p:spPr>
          <a:xfrm>
            <a:off x="5516917" y="3893673"/>
            <a:ext cx="25770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ubTitle" idx="3"/>
          </p:nvPr>
        </p:nvSpPr>
        <p:spPr>
          <a:xfrm>
            <a:off x="612175" y="3321215"/>
            <a:ext cx="34842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4"/>
          </p:nvPr>
        </p:nvSpPr>
        <p:spPr>
          <a:xfrm>
            <a:off x="5516938" y="1427200"/>
            <a:ext cx="2577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5"/>
          </p:nvPr>
        </p:nvSpPr>
        <p:spPr>
          <a:xfrm>
            <a:off x="5516901" y="1751754"/>
            <a:ext cx="25770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/>
          <p:nvPr/>
        </p:nvSpPr>
        <p:spPr>
          <a:xfrm rot="-5400000">
            <a:off x="-383250" y="383253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985750" y="1763900"/>
            <a:ext cx="410100" cy="410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5400000">
            <a:off x="648300" y="2234736"/>
            <a:ext cx="2067600" cy="125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 rot="10800000">
            <a:off x="722371" y="1496715"/>
            <a:ext cx="664200" cy="6642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 rot="5400000">
            <a:off x="7683904" y="798698"/>
            <a:ext cx="602700" cy="602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5400000">
            <a:off x="7517896" y="621351"/>
            <a:ext cx="351300" cy="3513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69765" y="2428582"/>
            <a:ext cx="4565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2"/>
          </p:nvPr>
        </p:nvSpPr>
        <p:spPr>
          <a:xfrm>
            <a:off x="1569775" y="3682467"/>
            <a:ext cx="26685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5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40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7671625" y="3682475"/>
            <a:ext cx="1500000" cy="148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0" y="0"/>
            <a:ext cx="1500000" cy="53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3">
  <p:cSld name="TITLE_AND_TWO_COLUMNS_1_1_1"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2514500" y="443475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722374" y="3281968"/>
            <a:ext cx="223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700" b="1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2"/>
          </p:nvPr>
        </p:nvSpPr>
        <p:spPr>
          <a:xfrm>
            <a:off x="722400" y="3627892"/>
            <a:ext cx="22356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500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3"/>
          </p:nvPr>
        </p:nvSpPr>
        <p:spPr>
          <a:xfrm>
            <a:off x="3454801" y="3281968"/>
            <a:ext cx="223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700" b="1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4"/>
          </p:nvPr>
        </p:nvSpPr>
        <p:spPr>
          <a:xfrm>
            <a:off x="3454801" y="3639392"/>
            <a:ext cx="22356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500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5"/>
          </p:nvPr>
        </p:nvSpPr>
        <p:spPr>
          <a:xfrm>
            <a:off x="6186025" y="3281968"/>
            <a:ext cx="2234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700" b="1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6"/>
          </p:nvPr>
        </p:nvSpPr>
        <p:spPr>
          <a:xfrm>
            <a:off x="6187231" y="3639390"/>
            <a:ext cx="22344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500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418844" y="2426604"/>
            <a:ext cx="842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7"/>
          </p:nvPr>
        </p:nvSpPr>
        <p:spPr>
          <a:xfrm>
            <a:off x="4151244" y="2428304"/>
            <a:ext cx="842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8"/>
          </p:nvPr>
        </p:nvSpPr>
        <p:spPr>
          <a:xfrm>
            <a:off x="6883644" y="2426604"/>
            <a:ext cx="842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9"/>
          </p:nvPr>
        </p:nvSpPr>
        <p:spPr>
          <a:xfrm>
            <a:off x="629898" y="312197"/>
            <a:ext cx="23532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4361375" y="1336325"/>
            <a:ext cx="402300" cy="4023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" type="twoColTx">
  <p:cSld name="TITLE_AND_TWO_COLUMNS">
    <p:bg>
      <p:bgPr>
        <a:noFill/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-383250" y="383253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18324" y="319145"/>
            <a:ext cx="27114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4156017" y="3002139"/>
            <a:ext cx="26607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2"/>
          </p:nvPr>
        </p:nvSpPr>
        <p:spPr>
          <a:xfrm>
            <a:off x="5760925" y="1127681"/>
            <a:ext cx="26607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3"/>
          </p:nvPr>
        </p:nvSpPr>
        <p:spPr>
          <a:xfrm>
            <a:off x="4156017" y="3322812"/>
            <a:ext cx="26607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5760925" y="1446527"/>
            <a:ext cx="2660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985750" y="1763900"/>
            <a:ext cx="410100" cy="410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noFill/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6085069" y="1110550"/>
            <a:ext cx="2334300" cy="1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60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4231500" y="3294556"/>
            <a:ext cx="37371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 idx="2"/>
          </p:nvPr>
        </p:nvSpPr>
        <p:spPr>
          <a:xfrm>
            <a:off x="4633488" y="539489"/>
            <a:ext cx="2805600" cy="1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15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_AND_TWO_COLUMNS_1_1_2">
    <p:bg>
      <p:bgPr>
        <a:noFill/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2514600" y="443475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618574" y="319854"/>
            <a:ext cx="3081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6420325" y="3504676"/>
            <a:ext cx="200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2"/>
          </p:nvPr>
        </p:nvSpPr>
        <p:spPr>
          <a:xfrm>
            <a:off x="6121832" y="3825122"/>
            <a:ext cx="2299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3"/>
          </p:nvPr>
        </p:nvSpPr>
        <p:spPr>
          <a:xfrm>
            <a:off x="917675" y="3504698"/>
            <a:ext cx="200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4"/>
          </p:nvPr>
        </p:nvSpPr>
        <p:spPr>
          <a:xfrm>
            <a:off x="619055" y="3825126"/>
            <a:ext cx="2299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5"/>
          </p:nvPr>
        </p:nvSpPr>
        <p:spPr>
          <a:xfrm>
            <a:off x="3796524" y="3504678"/>
            <a:ext cx="200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6"/>
          </p:nvPr>
        </p:nvSpPr>
        <p:spPr>
          <a:xfrm>
            <a:off x="3497976" y="3825120"/>
            <a:ext cx="2299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7"/>
          </p:nvPr>
        </p:nvSpPr>
        <p:spPr>
          <a:xfrm>
            <a:off x="6420325" y="2308300"/>
            <a:ext cx="200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8"/>
          </p:nvPr>
        </p:nvSpPr>
        <p:spPr>
          <a:xfrm>
            <a:off x="6121832" y="2627840"/>
            <a:ext cx="229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9"/>
          </p:nvPr>
        </p:nvSpPr>
        <p:spPr>
          <a:xfrm>
            <a:off x="917675" y="2308325"/>
            <a:ext cx="200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3"/>
          </p:nvPr>
        </p:nvSpPr>
        <p:spPr>
          <a:xfrm>
            <a:off x="619055" y="2627858"/>
            <a:ext cx="229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4"/>
          </p:nvPr>
        </p:nvSpPr>
        <p:spPr>
          <a:xfrm>
            <a:off x="3796524" y="2308300"/>
            <a:ext cx="2001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15"/>
          </p:nvPr>
        </p:nvSpPr>
        <p:spPr>
          <a:xfrm>
            <a:off x="3497976" y="2627833"/>
            <a:ext cx="229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4361375" y="1336325"/>
            <a:ext cx="402300" cy="4023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numbers">
  <p:cSld name="BIG_NUMBER_1">
    <p:bg>
      <p:bgPr>
        <a:noFill/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 rot="-5400000">
            <a:off x="3597600" y="-3601575"/>
            <a:ext cx="1947000" cy="91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623289" y="2982593"/>
            <a:ext cx="223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700" b="1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2"/>
          </p:nvPr>
        </p:nvSpPr>
        <p:spPr>
          <a:xfrm>
            <a:off x="623315" y="3285135"/>
            <a:ext cx="2235600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3"/>
          </p:nvPr>
        </p:nvSpPr>
        <p:spPr>
          <a:xfrm>
            <a:off x="3349994" y="2982593"/>
            <a:ext cx="223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700" b="1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ubTitle" idx="4"/>
          </p:nvPr>
        </p:nvSpPr>
        <p:spPr>
          <a:xfrm>
            <a:off x="3349993" y="3296635"/>
            <a:ext cx="2235600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500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5"/>
          </p:nvPr>
        </p:nvSpPr>
        <p:spPr>
          <a:xfrm>
            <a:off x="6081218" y="2982593"/>
            <a:ext cx="2234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700" b="1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6"/>
          </p:nvPr>
        </p:nvSpPr>
        <p:spPr>
          <a:xfrm>
            <a:off x="6082418" y="3296592"/>
            <a:ext cx="2234400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500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723448" y="2285051"/>
            <a:ext cx="22344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title" idx="7"/>
          </p:nvPr>
        </p:nvSpPr>
        <p:spPr>
          <a:xfrm>
            <a:off x="3454798" y="2286751"/>
            <a:ext cx="22344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 idx="8"/>
          </p:nvPr>
        </p:nvSpPr>
        <p:spPr>
          <a:xfrm>
            <a:off x="6185898" y="2285051"/>
            <a:ext cx="22344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 idx="9"/>
          </p:nvPr>
        </p:nvSpPr>
        <p:spPr>
          <a:xfrm>
            <a:off x="618574" y="316625"/>
            <a:ext cx="19533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/>
          <p:nvPr/>
        </p:nvSpPr>
        <p:spPr>
          <a:xfrm rot="-5400000">
            <a:off x="-383250" y="379275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985750" y="1763900"/>
            <a:ext cx="410100" cy="410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633650" y="316423"/>
            <a:ext cx="20715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5">
  <p:cSld name="TITLE_AND_TWO_COLUMNS_1_2">
    <p:bg>
      <p:bgPr>
        <a:noFill/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subTitle" idx="1"/>
          </p:nvPr>
        </p:nvSpPr>
        <p:spPr>
          <a:xfrm>
            <a:off x="6903007" y="3501969"/>
            <a:ext cx="151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2"/>
          </p:nvPr>
        </p:nvSpPr>
        <p:spPr>
          <a:xfrm>
            <a:off x="6903024" y="3818558"/>
            <a:ext cx="15180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3"/>
          </p:nvPr>
        </p:nvSpPr>
        <p:spPr>
          <a:xfrm>
            <a:off x="3441301" y="3501969"/>
            <a:ext cx="151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4"/>
          </p:nvPr>
        </p:nvSpPr>
        <p:spPr>
          <a:xfrm>
            <a:off x="3441294" y="3819178"/>
            <a:ext cx="15180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5"/>
          </p:nvPr>
        </p:nvSpPr>
        <p:spPr>
          <a:xfrm>
            <a:off x="5172154" y="3501969"/>
            <a:ext cx="151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6"/>
          </p:nvPr>
        </p:nvSpPr>
        <p:spPr>
          <a:xfrm>
            <a:off x="5172169" y="3813077"/>
            <a:ext cx="15180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/>
          <p:nvPr/>
        </p:nvSpPr>
        <p:spPr>
          <a:xfrm rot="-5400000">
            <a:off x="-383250" y="379275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633650" y="316425"/>
            <a:ext cx="21282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7"/>
          </p:nvPr>
        </p:nvSpPr>
        <p:spPr>
          <a:xfrm>
            <a:off x="633550" y="2441715"/>
            <a:ext cx="22365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985750" y="1763900"/>
            <a:ext cx="410100" cy="410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19391" y="315111"/>
            <a:ext cx="76992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25121" y="1089715"/>
            <a:ext cx="7802100" cy="30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AutoNum type="arabicPeriod"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three columns">
  <p:cSld name="TITLE_AND_BODY_2">
    <p:bg>
      <p:bgPr>
        <a:noFill/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 rot="-5400000">
            <a:off x="3597600" y="-3601575"/>
            <a:ext cx="1947000" cy="91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1362275" y="2088150"/>
            <a:ext cx="1902900" cy="22989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3611874" y="2088150"/>
            <a:ext cx="1902900" cy="22989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5873000" y="2088150"/>
            <a:ext cx="1902900" cy="22989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624000" y="318750"/>
            <a:ext cx="1627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1"/>
          </p:nvPr>
        </p:nvSpPr>
        <p:spPr>
          <a:xfrm>
            <a:off x="1481186" y="2935648"/>
            <a:ext cx="16992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2"/>
          </p:nvPr>
        </p:nvSpPr>
        <p:spPr>
          <a:xfrm>
            <a:off x="3713725" y="2935648"/>
            <a:ext cx="16992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3"/>
          </p:nvPr>
        </p:nvSpPr>
        <p:spPr>
          <a:xfrm>
            <a:off x="5963442" y="2935648"/>
            <a:ext cx="16992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4"/>
          </p:nvPr>
        </p:nvSpPr>
        <p:spPr>
          <a:xfrm>
            <a:off x="4147975" y="705716"/>
            <a:ext cx="42738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5"/>
          </p:nvPr>
        </p:nvSpPr>
        <p:spPr>
          <a:xfrm>
            <a:off x="1481200" y="3254975"/>
            <a:ext cx="16992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6"/>
          </p:nvPr>
        </p:nvSpPr>
        <p:spPr>
          <a:xfrm>
            <a:off x="3713675" y="3254975"/>
            <a:ext cx="16992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7"/>
          </p:nvPr>
        </p:nvSpPr>
        <p:spPr>
          <a:xfrm>
            <a:off x="5963612" y="3253350"/>
            <a:ext cx="16992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noFill/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 rot="-5400000">
            <a:off x="-383250" y="383250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619047" y="317964"/>
            <a:ext cx="28476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985750" y="1763900"/>
            <a:ext cx="410100" cy="410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4">
  <p:cSld name="TITLE_AND_TWO_COLUMNS_1_1_3">
    <p:bg>
      <p:bgPr>
        <a:noFill/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>
            <a:off x="0" y="2116000"/>
            <a:ext cx="3049800" cy="30273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6087300" y="2116000"/>
            <a:ext cx="3049800" cy="30273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2514500" y="443475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619047" y="318788"/>
            <a:ext cx="33918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3690012" y="3171795"/>
            <a:ext cx="1757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subTitle" idx="2"/>
          </p:nvPr>
        </p:nvSpPr>
        <p:spPr>
          <a:xfrm>
            <a:off x="3690010" y="3499218"/>
            <a:ext cx="1757100" cy="8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ubTitle" idx="3"/>
          </p:nvPr>
        </p:nvSpPr>
        <p:spPr>
          <a:xfrm>
            <a:off x="613800" y="3174774"/>
            <a:ext cx="1757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4"/>
          </p:nvPr>
        </p:nvSpPr>
        <p:spPr>
          <a:xfrm>
            <a:off x="613625" y="3495810"/>
            <a:ext cx="1757100" cy="8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5"/>
          </p:nvPr>
        </p:nvSpPr>
        <p:spPr>
          <a:xfrm>
            <a:off x="6767159" y="3479196"/>
            <a:ext cx="1757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6"/>
          </p:nvPr>
        </p:nvSpPr>
        <p:spPr>
          <a:xfrm>
            <a:off x="6767129" y="3794675"/>
            <a:ext cx="17571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subTitle" idx="7"/>
          </p:nvPr>
        </p:nvSpPr>
        <p:spPr>
          <a:xfrm>
            <a:off x="4132673" y="2693854"/>
            <a:ext cx="8076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00" b="1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ubTitle" idx="8"/>
          </p:nvPr>
        </p:nvSpPr>
        <p:spPr>
          <a:xfrm>
            <a:off x="7214954" y="2693854"/>
            <a:ext cx="8076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00" b="1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subTitle" idx="9"/>
          </p:nvPr>
        </p:nvSpPr>
        <p:spPr>
          <a:xfrm>
            <a:off x="1088375" y="2693854"/>
            <a:ext cx="8076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00" b="1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027175" y="1906650"/>
            <a:ext cx="40419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atrick Hand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jes">
  <p:cSld name="TITLE_ONLY_2">
    <p:bg>
      <p:bgPr>
        <a:noFill/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 rot="-5400000">
            <a:off x="3597600" y="-3601575"/>
            <a:ext cx="1947000" cy="91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624472" y="316781"/>
            <a:ext cx="25710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 idx="2"/>
          </p:nvPr>
        </p:nvSpPr>
        <p:spPr>
          <a:xfrm>
            <a:off x="722375" y="2693771"/>
            <a:ext cx="18411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title" idx="3"/>
          </p:nvPr>
        </p:nvSpPr>
        <p:spPr>
          <a:xfrm>
            <a:off x="2680325" y="2693771"/>
            <a:ext cx="18411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title" idx="4"/>
          </p:nvPr>
        </p:nvSpPr>
        <p:spPr>
          <a:xfrm>
            <a:off x="4638275" y="2693771"/>
            <a:ext cx="18411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title" idx="5"/>
          </p:nvPr>
        </p:nvSpPr>
        <p:spPr>
          <a:xfrm>
            <a:off x="6596225" y="2693771"/>
            <a:ext cx="18411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707075" y="3498000"/>
            <a:ext cx="1871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  <a:defRPr sz="1700" b="1"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6"/>
          </p:nvPr>
        </p:nvSpPr>
        <p:spPr>
          <a:xfrm>
            <a:off x="2665038" y="3498000"/>
            <a:ext cx="1871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  <a:defRPr sz="1700" b="1"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7"/>
          </p:nvPr>
        </p:nvSpPr>
        <p:spPr>
          <a:xfrm>
            <a:off x="4601975" y="3498000"/>
            <a:ext cx="1871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  <a:defRPr sz="1700" b="1"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8"/>
          </p:nvPr>
        </p:nvSpPr>
        <p:spPr>
          <a:xfrm>
            <a:off x="6538900" y="3498000"/>
            <a:ext cx="1871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 b="1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  <a:defRPr sz="1700" b="1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subTitle" idx="9"/>
          </p:nvPr>
        </p:nvSpPr>
        <p:spPr>
          <a:xfrm>
            <a:off x="728625" y="3827225"/>
            <a:ext cx="1871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subTitle" idx="13"/>
          </p:nvPr>
        </p:nvSpPr>
        <p:spPr>
          <a:xfrm>
            <a:off x="2665300" y="3827225"/>
            <a:ext cx="1871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ubTitle" idx="14"/>
          </p:nvPr>
        </p:nvSpPr>
        <p:spPr>
          <a:xfrm>
            <a:off x="4602100" y="3827225"/>
            <a:ext cx="1871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15"/>
          </p:nvPr>
        </p:nvSpPr>
        <p:spPr>
          <a:xfrm>
            <a:off x="6538900" y="3827225"/>
            <a:ext cx="1871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BIG_NUMBER_1_1"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624615" y="3507184"/>
            <a:ext cx="31785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2"/>
          </p:nvPr>
        </p:nvSpPr>
        <p:spPr>
          <a:xfrm>
            <a:off x="624755" y="3805255"/>
            <a:ext cx="31785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3"/>
          </p:nvPr>
        </p:nvSpPr>
        <p:spPr>
          <a:xfrm>
            <a:off x="624475" y="2481505"/>
            <a:ext cx="31785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4"/>
          </p:nvPr>
        </p:nvSpPr>
        <p:spPr>
          <a:xfrm>
            <a:off x="624475" y="2806704"/>
            <a:ext cx="31785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6"/>
          <p:cNvSpPr/>
          <p:nvPr/>
        </p:nvSpPr>
        <p:spPr>
          <a:xfrm rot="-5400000">
            <a:off x="-383250" y="383250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619047" y="316781"/>
            <a:ext cx="28476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985750" y="1763900"/>
            <a:ext cx="410100" cy="410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ONLY_2_1">
    <p:bg>
      <p:bgPr>
        <a:noFill/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/>
          <p:nvPr/>
        </p:nvSpPr>
        <p:spPr>
          <a:xfrm rot="-5400000">
            <a:off x="3285275" y="-3290700"/>
            <a:ext cx="2566200" cy="914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722375" y="447855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1"/>
          </p:nvPr>
        </p:nvSpPr>
        <p:spPr>
          <a:xfrm>
            <a:off x="2638625" y="1137675"/>
            <a:ext cx="3866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2"/>
          </p:nvPr>
        </p:nvSpPr>
        <p:spPr>
          <a:xfrm>
            <a:off x="3289800" y="1522900"/>
            <a:ext cx="25644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1462775" y="3724325"/>
            <a:ext cx="621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2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2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endParaRPr sz="15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3"/>
          </p:nvPr>
        </p:nvSpPr>
        <p:spPr>
          <a:xfrm>
            <a:off x="1177875" y="4332300"/>
            <a:ext cx="65034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>
                <a:solidFill>
                  <a:schemeClr val="accent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>
                <a:solidFill>
                  <a:schemeClr val="accent1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>
                <a:solidFill>
                  <a:schemeClr val="accent1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>
                <a:solidFill>
                  <a:schemeClr val="accent1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>
                <a:solidFill>
                  <a:schemeClr val="accent1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>
                <a:solidFill>
                  <a:schemeClr val="accent1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>
                <a:solidFill>
                  <a:schemeClr val="accent1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>
                <a:solidFill>
                  <a:schemeClr val="accent1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None/>
              <a:defRPr sz="1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s points">
  <p:cSld name="TITLE_ONLY_1_2">
    <p:bg>
      <p:bgPr>
        <a:noFill/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/>
          <p:nvPr/>
        </p:nvSpPr>
        <p:spPr>
          <a:xfrm rot="-5400000">
            <a:off x="-383250" y="383250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629838" y="316210"/>
            <a:ext cx="76992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>
            <a:off x="1454075" y="1386950"/>
            <a:ext cx="6968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sz="1200" b="1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2"/>
          </p:nvPr>
        </p:nvSpPr>
        <p:spPr>
          <a:xfrm>
            <a:off x="1458036" y="1756000"/>
            <a:ext cx="6968100" cy="28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200">
                <a:solidFill>
                  <a:schemeClr val="accent4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4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4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4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4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>
                <a:solidFill>
                  <a:schemeClr val="accent4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  <a:defRPr>
                <a:solidFill>
                  <a:schemeClr val="accent4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bg>
      <p:bgPr>
        <a:noFill/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/>
          <p:nvPr/>
        </p:nvSpPr>
        <p:spPr>
          <a:xfrm rot="-5400000">
            <a:off x="3597600" y="-3601575"/>
            <a:ext cx="1947000" cy="91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noFill/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1284175" y="2103450"/>
            <a:ext cx="813900" cy="81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3199175" y="2103450"/>
            <a:ext cx="813900" cy="81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5114175" y="2103450"/>
            <a:ext cx="813900" cy="81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7048050" y="2103450"/>
            <a:ext cx="813900" cy="81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36825" y="3015698"/>
            <a:ext cx="19086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2"/>
          </p:nvPr>
        </p:nvSpPr>
        <p:spPr>
          <a:xfrm>
            <a:off x="2645466" y="3015737"/>
            <a:ext cx="19212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3"/>
          </p:nvPr>
        </p:nvSpPr>
        <p:spPr>
          <a:xfrm>
            <a:off x="4566637" y="3015737"/>
            <a:ext cx="19212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4"/>
          </p:nvPr>
        </p:nvSpPr>
        <p:spPr>
          <a:xfrm>
            <a:off x="6498125" y="3015698"/>
            <a:ext cx="19110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5"/>
          </p:nvPr>
        </p:nvSpPr>
        <p:spPr>
          <a:xfrm>
            <a:off x="1321775" y="2202569"/>
            <a:ext cx="722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loria Hallelujah"/>
              <a:buNone/>
              <a:defRPr sz="30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6"/>
          </p:nvPr>
        </p:nvSpPr>
        <p:spPr>
          <a:xfrm>
            <a:off x="3244926" y="2202569"/>
            <a:ext cx="722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loria Hallelujah"/>
              <a:buNone/>
              <a:defRPr sz="30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7"/>
          </p:nvPr>
        </p:nvSpPr>
        <p:spPr>
          <a:xfrm>
            <a:off x="5146488" y="2202569"/>
            <a:ext cx="722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loria Hallelujah"/>
              <a:buNone/>
              <a:defRPr sz="30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8"/>
          </p:nvPr>
        </p:nvSpPr>
        <p:spPr>
          <a:xfrm>
            <a:off x="7093800" y="2202569"/>
            <a:ext cx="722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loria Hallelujah"/>
              <a:buNone/>
              <a:defRPr sz="30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200"/>
              <a:buFont typeface="Gloria Hallelujah"/>
              <a:buNone/>
              <a:defRPr sz="2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9"/>
          </p:nvPr>
        </p:nvSpPr>
        <p:spPr>
          <a:xfrm>
            <a:off x="722375" y="3630615"/>
            <a:ext cx="19212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3"/>
          </p:nvPr>
        </p:nvSpPr>
        <p:spPr>
          <a:xfrm>
            <a:off x="2645537" y="3630550"/>
            <a:ext cx="19212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4"/>
          </p:nvPr>
        </p:nvSpPr>
        <p:spPr>
          <a:xfrm>
            <a:off x="4566729" y="3630615"/>
            <a:ext cx="19212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5"/>
          </p:nvPr>
        </p:nvSpPr>
        <p:spPr>
          <a:xfrm>
            <a:off x="6500694" y="3630531"/>
            <a:ext cx="19086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2514500" y="443475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4361375" y="1336325"/>
            <a:ext cx="402300" cy="4023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629898" y="312197"/>
            <a:ext cx="23532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">
    <p:bg>
      <p:bgPr>
        <a:noFill/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/>
          <p:nvPr/>
        </p:nvSpPr>
        <p:spPr>
          <a:xfrm rot="-5400000">
            <a:off x="4280850" y="285475"/>
            <a:ext cx="5152500" cy="457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">
    <p:bg>
      <p:bgPr>
        <a:noFill/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/>
          <p:nvPr/>
        </p:nvSpPr>
        <p:spPr>
          <a:xfrm rot="-5400000">
            <a:off x="-383250" y="383250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985750" y="1763900"/>
            <a:ext cx="410100" cy="410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noFill/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1624725" y="2571750"/>
            <a:ext cx="4638300" cy="164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1635775" y="924150"/>
            <a:ext cx="1668600" cy="164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73349" y="1210475"/>
            <a:ext cx="2805600" cy="1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60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938350" y="2846175"/>
            <a:ext cx="38499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2"/>
          </p:nvPr>
        </p:nvSpPr>
        <p:spPr>
          <a:xfrm>
            <a:off x="1889450" y="76705"/>
            <a:ext cx="2680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15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TITLE_ONLY_1">
    <p:bg>
      <p:bgPr>
        <a:noFill/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 rot="-5400000">
            <a:off x="3597600" y="-3601575"/>
            <a:ext cx="1947000" cy="91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9424" y="318095"/>
            <a:ext cx="1979700" cy="1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noFill/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rot="-5400000">
            <a:off x="4713000" y="1341228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511093" y="1251400"/>
            <a:ext cx="29106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5173925" y="3120900"/>
            <a:ext cx="32475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5997675" y="608200"/>
            <a:ext cx="643200" cy="6432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>
  <p:cSld name="TITLE_AND_TWO_COLUMNS_1_1_1_1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 rot="-5400000">
            <a:off x="-383250" y="383253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12961" y="315240"/>
            <a:ext cx="25638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618829" y="2882175"/>
            <a:ext cx="2806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2"/>
          </p:nvPr>
        </p:nvSpPr>
        <p:spPr>
          <a:xfrm>
            <a:off x="618860" y="3199493"/>
            <a:ext cx="28068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985750" y="1763900"/>
            <a:ext cx="410100" cy="410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918264" y="3392942"/>
            <a:ext cx="1092000" cy="10920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0" y="0"/>
            <a:ext cx="3204000" cy="3204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1578000" y="1130567"/>
            <a:ext cx="2764500" cy="276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title" hasCustomPrompt="1"/>
          </p:nvPr>
        </p:nvSpPr>
        <p:spPr>
          <a:xfrm>
            <a:off x="1046051" y="2021319"/>
            <a:ext cx="3545100" cy="1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15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"/>
          </p:nvPr>
        </p:nvSpPr>
        <p:spPr>
          <a:xfrm>
            <a:off x="4640025" y="1898479"/>
            <a:ext cx="37818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 b="1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2"/>
          </p:nvPr>
        </p:nvSpPr>
        <p:spPr>
          <a:xfrm>
            <a:off x="4640025" y="2214104"/>
            <a:ext cx="3781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MAIN_POINT_1">
    <p:bg>
      <p:bgPr>
        <a:noFill/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 rot="-5400000">
            <a:off x="-383250" y="379275"/>
            <a:ext cx="1947000" cy="118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1"/>
          </p:nvPr>
        </p:nvSpPr>
        <p:spPr>
          <a:xfrm>
            <a:off x="4685800" y="2340886"/>
            <a:ext cx="373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2"/>
          </p:nvPr>
        </p:nvSpPr>
        <p:spPr>
          <a:xfrm>
            <a:off x="4685800" y="2659012"/>
            <a:ext cx="3735600" cy="19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■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○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■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○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Font typeface="Montserrat"/>
              <a:buChar char="■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3"/>
          </p:nvPr>
        </p:nvSpPr>
        <p:spPr>
          <a:xfrm>
            <a:off x="723298" y="2340886"/>
            <a:ext cx="373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7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4"/>
          </p:nvPr>
        </p:nvSpPr>
        <p:spPr>
          <a:xfrm>
            <a:off x="723225" y="2659864"/>
            <a:ext cx="3735600" cy="19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■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○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■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○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Font typeface="Montserrat"/>
              <a:buChar char="■"/>
              <a:defRPr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33640" y="316432"/>
            <a:ext cx="20715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6819825" y="768350"/>
            <a:ext cx="1041300" cy="1035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6565461" y="562400"/>
            <a:ext cx="477600" cy="4749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Bebas Neue"/>
              <a:buNone/>
              <a:defRPr sz="4000" b="0" i="0" u="none" strike="noStrike" cap="none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Bebas Neue"/>
              <a:buNone/>
              <a:defRPr sz="4000" b="0" i="0" u="none" strike="noStrike" cap="none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Bebas Neue"/>
              <a:buNone/>
              <a:defRPr sz="4000" b="0" i="0" u="none" strike="noStrike" cap="none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Bebas Neue"/>
              <a:buNone/>
              <a:defRPr sz="4000" b="0" i="0" u="none" strike="noStrike" cap="none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Bebas Neue"/>
              <a:buNone/>
              <a:defRPr sz="4000" b="0" i="0" u="none" strike="noStrike" cap="none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Bebas Neue"/>
              <a:buNone/>
              <a:defRPr sz="4000" b="0" i="0" u="none" strike="noStrike" cap="none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Bebas Neue"/>
              <a:buNone/>
              <a:defRPr sz="4000" b="0" i="0" u="none" strike="noStrike" cap="none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Bebas Neue"/>
              <a:buNone/>
              <a:defRPr sz="4000" b="0" i="0" u="none" strike="noStrike" cap="none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Bebas Neue"/>
              <a:buNone/>
              <a:defRPr sz="4000" b="0" i="0" u="none" strike="noStrike" cap="none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  <a:defRPr sz="15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○"/>
              <a:defRPr sz="15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■"/>
              <a:defRPr sz="15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  <a:defRPr sz="15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○"/>
              <a:defRPr sz="15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■"/>
              <a:defRPr sz="15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  <a:defRPr sz="15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○"/>
              <a:defRPr sz="15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500"/>
              <a:buFont typeface="Montserrat"/>
              <a:buChar char="■"/>
              <a:defRPr sz="15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5">
          <p15:clr>
            <a:srgbClr val="EA4335"/>
          </p15:clr>
        </p15:guide>
        <p15:guide id="2" pos="5305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vertyrelief.gov.hk/eng/welcom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uffingtonpost.com/entry/what-happens-mind-body-homesick_us_5b201ebde4b09d7a3d77eee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eomOFpLZ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ub.hku.hk/handle/10722/5250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gcc.edu.hk/library/" TargetMode="External"/><Relationship Id="rId5" Type="http://schemas.openxmlformats.org/officeDocument/2006/relationships/hyperlink" Target="mailto:libinfo@gratia.edu.hk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.1559-1816.2011.00787.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d.gov.hk/storage/asset/section/296/en/SWMRS_Annual_Report_2019_Fina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overtyrelief.gov.hk/chi/pdf/Hong_Kong_Poverty_Situation_Report_2019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xxxx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/>
          <p:nvPr/>
        </p:nvSpPr>
        <p:spPr>
          <a:xfrm>
            <a:off x="741325" y="762000"/>
            <a:ext cx="3072300" cy="384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3"/>
          <p:cNvSpPr txBox="1">
            <a:spLocks noGrp="1"/>
          </p:cNvSpPr>
          <p:nvPr>
            <p:ph type="subTitle" idx="1"/>
          </p:nvPr>
        </p:nvSpPr>
        <p:spPr>
          <a:xfrm>
            <a:off x="4097550" y="3999650"/>
            <a:ext cx="46872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Gratia Christian College Library</a:t>
            </a:r>
            <a:endParaRPr sz="18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Presented by Elaine Lam</a:t>
            </a:r>
            <a:endParaRPr sz="18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GCC Librarian</a:t>
            </a:r>
            <a:endParaRPr sz="1800"/>
          </a:p>
        </p:txBody>
      </p:sp>
      <p:sp>
        <p:nvSpPr>
          <p:cNvPr id="242" name="Google Shape;242;p33"/>
          <p:cNvSpPr txBox="1">
            <a:spLocks noGrp="1"/>
          </p:cNvSpPr>
          <p:nvPr>
            <p:ph type="ctrTitle"/>
          </p:nvPr>
        </p:nvSpPr>
        <p:spPr>
          <a:xfrm>
            <a:off x="4175100" y="1090125"/>
            <a:ext cx="38703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5800"/>
              <a:t>APA 7th VS 6TH </a:t>
            </a:r>
            <a:endParaRPr sz="5800"/>
          </a:p>
        </p:txBody>
      </p:sp>
      <p:sp>
        <p:nvSpPr>
          <p:cNvPr id="243" name="Google Shape;243;p33"/>
          <p:cNvSpPr/>
          <p:nvPr/>
        </p:nvSpPr>
        <p:spPr>
          <a:xfrm>
            <a:off x="3625602" y="2648549"/>
            <a:ext cx="1251300" cy="12513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375" y="1283025"/>
            <a:ext cx="2166200" cy="280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title"/>
          </p:nvPr>
        </p:nvSpPr>
        <p:spPr>
          <a:xfrm>
            <a:off x="766500" y="429945"/>
            <a:ext cx="25638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4.1 website</a:t>
            </a:r>
            <a:endParaRPr sz="2400"/>
          </a:p>
        </p:txBody>
      </p:sp>
      <p:sp>
        <p:nvSpPr>
          <p:cNvPr id="320" name="Google Shape;320;p42"/>
          <p:cNvSpPr txBox="1">
            <a:spLocks noGrp="1"/>
          </p:cNvSpPr>
          <p:nvPr>
            <p:ph type="title"/>
          </p:nvPr>
        </p:nvSpPr>
        <p:spPr>
          <a:xfrm>
            <a:off x="812200" y="2082757"/>
            <a:ext cx="25638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4.2 web page</a:t>
            </a:r>
            <a:endParaRPr sz="2400"/>
          </a:p>
        </p:txBody>
      </p:sp>
      <p:sp>
        <p:nvSpPr>
          <p:cNvPr id="321" name="Google Shape;321;p42"/>
          <p:cNvSpPr txBox="1"/>
          <p:nvPr/>
        </p:nvSpPr>
        <p:spPr>
          <a:xfrm>
            <a:off x="1444475" y="1051350"/>
            <a:ext cx="4808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Commission on Poverty (https://www.povertyrelief.gov.hk/)</a:t>
            </a:r>
            <a:endParaRPr sz="1100"/>
          </a:p>
        </p:txBody>
      </p:sp>
      <p:sp>
        <p:nvSpPr>
          <p:cNvPr id="322" name="Google Shape;322;p42"/>
          <p:cNvSpPr txBox="1"/>
          <p:nvPr/>
        </p:nvSpPr>
        <p:spPr>
          <a:xfrm>
            <a:off x="1444475" y="3384450"/>
            <a:ext cx="7025100" cy="15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New (7th):</a:t>
            </a:r>
            <a:endParaRPr sz="1000" b="1">
              <a:solidFill>
                <a:schemeClr val="dk1"/>
              </a:solidFill>
            </a:endParaRPr>
          </a:p>
          <a:p>
            <a:pPr marL="6300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HKSARG Commission on Poverty. (2021). </a:t>
            </a:r>
            <a:r>
              <a:rPr lang="en" sz="1100" i="1">
                <a:solidFill>
                  <a:schemeClr val="dk1"/>
                </a:solidFill>
                <a:highlight>
                  <a:srgbClr val="FFFFFF"/>
                </a:highlight>
              </a:rPr>
              <a:t>Welcome Message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lang="en" sz="11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https://www.povertyrelief.gov.hk/eng/welcome.html</a:t>
            </a:r>
            <a:endParaRPr sz="1100" b="1">
              <a:solidFill>
                <a:schemeClr val="dk1"/>
              </a:solidFill>
            </a:endParaRPr>
          </a:p>
          <a:p>
            <a:pPr marL="6300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6300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Bologna, C. (2018, June 27). </a:t>
            </a:r>
            <a:r>
              <a:rPr lang="en" sz="1100" i="1">
                <a:solidFill>
                  <a:schemeClr val="dk1"/>
                </a:solidFill>
                <a:highlight>
                  <a:srgbClr val="FFFFFF"/>
                </a:highlight>
              </a:rPr>
              <a:t>What happens to your mind and body when you feel homesick?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HuffPost. </a:t>
            </a:r>
            <a:r>
              <a:rPr lang="en" sz="11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https://www.huffingtonpost.com/entry/what-happens-mind-body-homesick_us_5b201ebde4b09d7a3d77eee1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1444475" y="2641050"/>
            <a:ext cx="69771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Original (6th):</a:t>
            </a:r>
            <a:endParaRPr sz="1100" b="1">
              <a:solidFill>
                <a:schemeClr val="dk1"/>
              </a:solidFill>
            </a:endParaRPr>
          </a:p>
          <a:p>
            <a:pPr marL="6300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Commission on Poverty. (2021). Welcome Message. Retrieved 25 June 2021, from </a:t>
            </a:r>
            <a:r>
              <a:rPr lang="en" sz="11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https://www.povertyrelief.gov.hk/eng/welcome.html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 txBox="1">
            <a:spLocks noGrp="1"/>
          </p:cNvSpPr>
          <p:nvPr>
            <p:ph type="title"/>
          </p:nvPr>
        </p:nvSpPr>
        <p:spPr>
          <a:xfrm>
            <a:off x="543675" y="46900"/>
            <a:ext cx="36768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5.   Youtube video</a:t>
            </a:r>
            <a:endParaRPr sz="2800"/>
          </a:p>
        </p:txBody>
      </p:sp>
      <p:graphicFrame>
        <p:nvGraphicFramePr>
          <p:cNvPr id="329" name="Google Shape;329;p43"/>
          <p:cNvGraphicFramePr/>
          <p:nvPr/>
        </p:nvGraphicFramePr>
        <p:xfrm>
          <a:off x="1035450" y="68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{2D1694AF-EE15-4C58-AEEF-26511A151A83}</a:tableStyleId>
              </a:tblPr>
              <a:tblGrid>
                <a:gridCol w="139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92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Author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Date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Title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Source</a:t>
                      </a:r>
                      <a:endParaRPr sz="10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Periodical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information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DOI or URL</a:t>
                      </a:r>
                      <a:endParaRPr sz="1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Director, D. D.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(Director).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Producer, P. P.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(Executive Producer).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Host, H. H. (Host).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Artist, A. A.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Uploader, U. U.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(1989-present).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(2013-2019).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(2019, July 21)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work.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[Description]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Production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Company.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Label.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Museum Name,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Museum Location.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Department Name,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University Name.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https://xxxxx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0" name="Google Shape;330;p43"/>
          <p:cNvSpPr txBox="1"/>
          <p:nvPr/>
        </p:nvSpPr>
        <p:spPr>
          <a:xfrm>
            <a:off x="1035450" y="3623200"/>
            <a:ext cx="72390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Original (6th):</a:t>
            </a:r>
            <a:endParaRPr sz="1000" b="1">
              <a:solidFill>
                <a:schemeClr val="dk1"/>
              </a:solidFill>
            </a:endParaRPr>
          </a:p>
          <a:p>
            <a:pPr marL="6300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Lama, D. (2020, December 15). The Purpose of Life. [Video file]. Retrieved from  </a:t>
            </a:r>
            <a:r>
              <a:rPr lang="en" sz="10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https://www.youtube.com/watch?v=VYeomOFpLZE</a:t>
            </a:r>
            <a:endParaRPr sz="1000">
              <a:solidFill>
                <a:schemeClr val="dk1"/>
              </a:solidFill>
            </a:endParaRPr>
          </a:p>
          <a:p>
            <a:pPr marL="26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New (7th):</a:t>
            </a:r>
            <a:endParaRPr sz="1000" b="1">
              <a:solidFill>
                <a:schemeClr val="dk1"/>
              </a:solidFill>
            </a:endParaRPr>
          </a:p>
          <a:p>
            <a:pPr marL="6300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Lama, D. (2020, December 15). </a:t>
            </a:r>
            <a:r>
              <a:rPr lang="en" sz="1000" i="1">
                <a:solidFill>
                  <a:schemeClr val="dk1"/>
                </a:solidFill>
              </a:rPr>
              <a:t>The purpose of life</a:t>
            </a:r>
            <a:r>
              <a:rPr lang="en" sz="1000">
                <a:solidFill>
                  <a:schemeClr val="dk1"/>
                </a:solidFill>
              </a:rPr>
              <a:t> [Video]. Youtube. </a:t>
            </a:r>
            <a:r>
              <a:rPr lang="en" sz="10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https://www.youtube.com/watch?v=VYeomOFpLZE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 txBox="1">
            <a:spLocks noGrp="1"/>
          </p:cNvSpPr>
          <p:nvPr>
            <p:ph type="title"/>
          </p:nvPr>
        </p:nvSpPr>
        <p:spPr>
          <a:xfrm>
            <a:off x="537350" y="72150"/>
            <a:ext cx="36768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6.   Thesis/Dissertation</a:t>
            </a:r>
            <a:endParaRPr sz="2800"/>
          </a:p>
        </p:txBody>
      </p:sp>
      <p:graphicFrame>
        <p:nvGraphicFramePr>
          <p:cNvPr id="336" name="Google Shape;336;p44"/>
          <p:cNvGraphicFramePr/>
          <p:nvPr/>
        </p:nvGraphicFramePr>
        <p:xfrm>
          <a:off x="1035450" y="71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{2D1694AF-EE15-4C58-AEEF-26511A151A83}</a:tableStyleId>
              </a:tblPr>
              <a:tblGrid>
                <a:gridCol w="98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9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Author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Date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Title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Source</a:t>
                      </a:r>
                      <a:endParaRPr sz="10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Periodical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information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DOI or URL</a:t>
                      </a:r>
                      <a:endParaRPr sz="1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Author, A. A.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dissertation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[Doctoral dissertation, Name of Institution Awarding the Degree].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thesis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[Master's thesis, Name of Institution Awarding the Degree].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Database Name.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Archive Name.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https://xxxxx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7" name="Google Shape;337;p44"/>
          <p:cNvSpPr txBox="1"/>
          <p:nvPr/>
        </p:nvSpPr>
        <p:spPr>
          <a:xfrm>
            <a:off x="1035450" y="2759625"/>
            <a:ext cx="7239000" cy="21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000" b="1">
                <a:solidFill>
                  <a:schemeClr val="dk1"/>
                </a:solidFill>
              </a:rPr>
              <a:t>Original (6th):</a:t>
            </a:r>
            <a:endParaRPr sz="1000" b="1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Chan, N. M. (2007). Epistemological beliefs and critical thinking among Chinese students. (Postgraduate thesis, University of Hong Kong, Hong Kong). Retrieved from </a:t>
            </a:r>
            <a:r>
              <a:rPr lang="en" sz="10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http://hub.hku.hk/handle/10722/52503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 </a:t>
            </a:r>
            <a:r>
              <a:rPr lang="en" sz="1000" b="1">
                <a:solidFill>
                  <a:schemeClr val="dk1"/>
                </a:solidFill>
              </a:rPr>
              <a:t>New (7th):</a:t>
            </a:r>
            <a:endParaRPr sz="1000" b="1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Chan, N. M. (2007). </a:t>
            </a:r>
            <a:r>
              <a:rPr lang="en" sz="1000" i="1">
                <a:solidFill>
                  <a:schemeClr val="dk1"/>
                </a:solidFill>
              </a:rPr>
              <a:t>Epistemological beliefs and critical thinking among Chinese students</a:t>
            </a:r>
            <a:r>
              <a:rPr lang="en" sz="1000">
                <a:solidFill>
                  <a:schemeClr val="dk1"/>
                </a:solidFill>
              </a:rPr>
              <a:t>. [Postgraduate thesis, University of Hong Kong]. The HKU Scholars Hub. </a:t>
            </a:r>
            <a:r>
              <a:rPr lang="en" sz="10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http://hub.hku.hk/handle/10722/52503</a:t>
            </a:r>
            <a:endParaRPr sz="1000" b="1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Hollander, M. M. (2017). </a:t>
            </a:r>
            <a:r>
              <a:rPr lang="en" sz="1000" i="1">
                <a:solidFill>
                  <a:schemeClr val="dk1"/>
                </a:solidFill>
              </a:rPr>
              <a:t>Resistance to authority: Methodological innovations and new lessons from the Milgram experiment</a:t>
            </a:r>
            <a:r>
              <a:rPr lang="en" sz="1000">
                <a:solidFill>
                  <a:schemeClr val="dk1"/>
                </a:solidFill>
              </a:rPr>
              <a:t> (Publication No. 10289373) [Doctoral dissertation, University of Wisconsin-Madison]. ProQuest Dissertations and Theses Global.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 txBox="1">
            <a:spLocks noGrp="1"/>
          </p:cNvSpPr>
          <p:nvPr>
            <p:ph type="subTitle" idx="1"/>
          </p:nvPr>
        </p:nvSpPr>
        <p:spPr>
          <a:xfrm>
            <a:off x="2638625" y="1066901"/>
            <a:ext cx="3866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343" name="Google Shape;343;p45"/>
          <p:cNvSpPr txBox="1">
            <a:spLocks noGrp="1"/>
          </p:cNvSpPr>
          <p:nvPr>
            <p:ph type="title"/>
          </p:nvPr>
        </p:nvSpPr>
        <p:spPr>
          <a:xfrm>
            <a:off x="722375" y="317398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THANKS</a:t>
            </a:r>
            <a:endParaRPr/>
          </a:p>
        </p:txBody>
      </p:sp>
      <p:pic>
        <p:nvPicPr>
          <p:cNvPr id="344" name="Google Shape;3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625" y="1592911"/>
            <a:ext cx="3866700" cy="90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5"/>
          <p:cNvPicPr preferRelativeResize="0"/>
          <p:nvPr/>
        </p:nvPicPr>
        <p:blipFill rotWithShape="1">
          <a:blip r:embed="rId4">
            <a:alphaModFix/>
          </a:blip>
          <a:srcRect l="29243" t="67829" r="19863" b="22625"/>
          <a:stretch/>
        </p:blipFill>
        <p:spPr>
          <a:xfrm>
            <a:off x="2312652" y="4442975"/>
            <a:ext cx="4518648" cy="5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/>
          <p:nvPr/>
        </p:nvSpPr>
        <p:spPr>
          <a:xfrm>
            <a:off x="1476775" y="3799250"/>
            <a:ext cx="6267000" cy="5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5"/>
          <p:cNvSpPr txBox="1">
            <a:spLocks noGrp="1"/>
          </p:cNvSpPr>
          <p:nvPr>
            <p:ph type="subTitle" idx="2"/>
          </p:nvPr>
        </p:nvSpPr>
        <p:spPr>
          <a:xfrm>
            <a:off x="2382150" y="2813450"/>
            <a:ext cx="43797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400">
                <a:solidFill>
                  <a:schemeClr val="dk1"/>
                </a:solidFill>
              </a:rPr>
              <a:t>Email: </a:t>
            </a:r>
            <a:r>
              <a:rPr lang="en" sz="14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libinfo@gratia.edu.hk</a:t>
            </a:r>
            <a:endParaRPr sz="1400">
              <a:solidFill>
                <a:srgbClr val="1155C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</a:pPr>
            <a:r>
              <a:rPr lang="en" sz="1400">
                <a:solidFill>
                  <a:schemeClr val="dk1"/>
                </a:solidFill>
              </a:rPr>
              <a:t>Tel: 5804 4141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</a:pPr>
            <a:r>
              <a:rPr lang="en" sz="1400">
                <a:solidFill>
                  <a:schemeClr val="dk1"/>
                </a:solidFill>
              </a:rPr>
              <a:t>Website: </a:t>
            </a:r>
            <a:r>
              <a:rPr lang="en" sz="14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http://www.gcc.edu.hk/library/</a:t>
            </a:r>
            <a:endParaRPr sz="1400">
              <a:solidFill>
                <a:srgbClr val="1155C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>
            <a:spLocks noGrp="1"/>
          </p:cNvSpPr>
          <p:nvPr>
            <p:ph type="title"/>
          </p:nvPr>
        </p:nvSpPr>
        <p:spPr>
          <a:xfrm>
            <a:off x="917675" y="370425"/>
            <a:ext cx="1626900" cy="11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Table of content</a:t>
            </a:r>
            <a:endParaRPr sz="3800"/>
          </a:p>
        </p:txBody>
      </p:sp>
      <p:sp>
        <p:nvSpPr>
          <p:cNvPr id="250" name="Google Shape;250;p34"/>
          <p:cNvSpPr txBox="1">
            <a:spLocks noGrp="1"/>
          </p:cNvSpPr>
          <p:nvPr>
            <p:ph type="subTitle" idx="9"/>
          </p:nvPr>
        </p:nvSpPr>
        <p:spPr>
          <a:xfrm>
            <a:off x="1154863" y="2077275"/>
            <a:ext cx="2001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Journal Article</a:t>
            </a:r>
            <a:endParaRPr sz="1600"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3"/>
          </p:nvPr>
        </p:nvSpPr>
        <p:spPr>
          <a:xfrm>
            <a:off x="1154867" y="2420208"/>
            <a:ext cx="22998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1.1 Journal Article (Eng)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1.2 Journal Article (Chin)</a:t>
            </a:r>
            <a:endParaRPr sz="1200"/>
          </a:p>
        </p:txBody>
      </p:sp>
      <p:sp>
        <p:nvSpPr>
          <p:cNvPr id="252" name="Google Shape;252;p34"/>
          <p:cNvSpPr/>
          <p:nvPr/>
        </p:nvSpPr>
        <p:spPr>
          <a:xfrm>
            <a:off x="765263" y="2088950"/>
            <a:ext cx="388500" cy="366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9"/>
          </p:nvPr>
        </p:nvSpPr>
        <p:spPr>
          <a:xfrm>
            <a:off x="4063038" y="2088950"/>
            <a:ext cx="2001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Book</a:t>
            </a:r>
            <a:endParaRPr sz="1600"/>
          </a:p>
        </p:txBody>
      </p:sp>
      <p:sp>
        <p:nvSpPr>
          <p:cNvPr id="254" name="Google Shape;254;p34"/>
          <p:cNvSpPr txBox="1">
            <a:spLocks noGrp="1"/>
          </p:cNvSpPr>
          <p:nvPr>
            <p:ph type="subTitle" idx="13"/>
          </p:nvPr>
        </p:nvSpPr>
        <p:spPr>
          <a:xfrm>
            <a:off x="4063042" y="2431883"/>
            <a:ext cx="22998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2.1 Book (Eng)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2.2 Book (Chin)</a:t>
            </a:r>
            <a:endParaRPr sz="1200"/>
          </a:p>
        </p:txBody>
      </p:sp>
      <p:sp>
        <p:nvSpPr>
          <p:cNvPr id="255" name="Google Shape;255;p34"/>
          <p:cNvSpPr/>
          <p:nvPr/>
        </p:nvSpPr>
        <p:spPr>
          <a:xfrm>
            <a:off x="3673438" y="2100625"/>
            <a:ext cx="388500" cy="366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34"/>
          <p:cNvSpPr txBox="1">
            <a:spLocks noGrp="1"/>
          </p:cNvSpPr>
          <p:nvPr>
            <p:ph type="subTitle" idx="9"/>
          </p:nvPr>
        </p:nvSpPr>
        <p:spPr>
          <a:xfrm>
            <a:off x="6424688" y="2135700"/>
            <a:ext cx="2001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Report</a:t>
            </a:r>
            <a:endParaRPr sz="1600"/>
          </a:p>
        </p:txBody>
      </p:sp>
      <p:sp>
        <p:nvSpPr>
          <p:cNvPr id="257" name="Google Shape;257;p34"/>
          <p:cNvSpPr txBox="1">
            <a:spLocks noGrp="1"/>
          </p:cNvSpPr>
          <p:nvPr>
            <p:ph type="subTitle" idx="13"/>
          </p:nvPr>
        </p:nvSpPr>
        <p:spPr>
          <a:xfrm>
            <a:off x="6424692" y="2478633"/>
            <a:ext cx="22998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3.1 Report (Eng)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3.2 Report (Chin)</a:t>
            </a:r>
            <a:endParaRPr sz="1200"/>
          </a:p>
        </p:txBody>
      </p:sp>
      <p:sp>
        <p:nvSpPr>
          <p:cNvPr id="258" name="Google Shape;258;p34"/>
          <p:cNvSpPr/>
          <p:nvPr/>
        </p:nvSpPr>
        <p:spPr>
          <a:xfrm>
            <a:off x="6035088" y="2147375"/>
            <a:ext cx="388500" cy="366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34"/>
          <p:cNvSpPr txBox="1">
            <a:spLocks noGrp="1"/>
          </p:cNvSpPr>
          <p:nvPr>
            <p:ph type="subTitle" idx="9"/>
          </p:nvPr>
        </p:nvSpPr>
        <p:spPr>
          <a:xfrm>
            <a:off x="1154863" y="3316675"/>
            <a:ext cx="24255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Website &amp; Web page </a:t>
            </a:r>
            <a:endParaRPr sz="1600"/>
          </a:p>
        </p:txBody>
      </p:sp>
      <p:sp>
        <p:nvSpPr>
          <p:cNvPr id="260" name="Google Shape;260;p34"/>
          <p:cNvSpPr txBox="1">
            <a:spLocks noGrp="1"/>
          </p:cNvSpPr>
          <p:nvPr>
            <p:ph type="subTitle" idx="13"/>
          </p:nvPr>
        </p:nvSpPr>
        <p:spPr>
          <a:xfrm>
            <a:off x="1154867" y="3888208"/>
            <a:ext cx="22998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4.1 Website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4.2 Web Page</a:t>
            </a:r>
            <a:endParaRPr sz="1200"/>
          </a:p>
        </p:txBody>
      </p:sp>
      <p:sp>
        <p:nvSpPr>
          <p:cNvPr id="261" name="Google Shape;261;p34"/>
          <p:cNvSpPr/>
          <p:nvPr/>
        </p:nvSpPr>
        <p:spPr>
          <a:xfrm>
            <a:off x="765263" y="3328350"/>
            <a:ext cx="388500" cy="366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34"/>
          <p:cNvSpPr txBox="1">
            <a:spLocks noGrp="1"/>
          </p:cNvSpPr>
          <p:nvPr>
            <p:ph type="subTitle" idx="9"/>
          </p:nvPr>
        </p:nvSpPr>
        <p:spPr>
          <a:xfrm>
            <a:off x="4121188" y="3316675"/>
            <a:ext cx="20013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Youtube Video</a:t>
            </a:r>
            <a:endParaRPr sz="1600"/>
          </a:p>
        </p:txBody>
      </p:sp>
      <p:sp>
        <p:nvSpPr>
          <p:cNvPr id="263" name="Google Shape;263;p34"/>
          <p:cNvSpPr/>
          <p:nvPr/>
        </p:nvSpPr>
        <p:spPr>
          <a:xfrm>
            <a:off x="3673438" y="3328350"/>
            <a:ext cx="388500" cy="366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4"/>
          <p:cNvSpPr txBox="1">
            <a:spLocks noGrp="1"/>
          </p:cNvSpPr>
          <p:nvPr>
            <p:ph type="subTitle" idx="9"/>
          </p:nvPr>
        </p:nvSpPr>
        <p:spPr>
          <a:xfrm>
            <a:off x="6473277" y="3316675"/>
            <a:ext cx="22998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Thesis/Dissertation</a:t>
            </a:r>
            <a:endParaRPr sz="1600"/>
          </a:p>
        </p:txBody>
      </p:sp>
      <p:sp>
        <p:nvSpPr>
          <p:cNvPr id="265" name="Google Shape;265;p34"/>
          <p:cNvSpPr/>
          <p:nvPr/>
        </p:nvSpPr>
        <p:spPr>
          <a:xfrm>
            <a:off x="6083663" y="3328350"/>
            <a:ext cx="388500" cy="366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753875" y="539750"/>
            <a:ext cx="3729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/>
              <a:t>Journal Article</a:t>
            </a:r>
            <a:endParaRPr sz="2800"/>
          </a:p>
        </p:txBody>
      </p:sp>
      <p:sp>
        <p:nvSpPr>
          <p:cNvPr id="271" name="Google Shape;271;p35"/>
          <p:cNvSpPr/>
          <p:nvPr/>
        </p:nvSpPr>
        <p:spPr>
          <a:xfrm>
            <a:off x="985750" y="1763900"/>
            <a:ext cx="410100" cy="410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2" name="Google Shape;272;p35"/>
          <p:cNvGraphicFramePr/>
          <p:nvPr/>
        </p:nvGraphicFramePr>
        <p:xfrm>
          <a:off x="1290925" y="152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{2D1694AF-EE15-4C58-AEEF-26511A151A83}</a:tableStyleId>
              </a:tblPr>
              <a:tblGrid>
                <a:gridCol w="11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Author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Date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Title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Source</a:t>
                      </a:r>
                      <a:endParaRPr sz="10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Periodical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information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DOI or URL</a:t>
                      </a:r>
                      <a:endParaRPr sz="1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Author, A. A., &amp;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Author, B. B.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Name of Group.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Author, C. C.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[username].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Username.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(2020, January).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(2020, February 16).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Title of article.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Periodical, 34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(2), 5-14.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Periodical, 2(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1-2), Article 12.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Periodical.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https://doi.org/xxxx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https://xxxxx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title"/>
          </p:nvPr>
        </p:nvSpPr>
        <p:spPr>
          <a:xfrm>
            <a:off x="771825" y="353125"/>
            <a:ext cx="31863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1.1 Journal Article (eng)</a:t>
            </a:r>
            <a:endParaRPr sz="2400"/>
          </a:p>
        </p:txBody>
      </p:sp>
      <p:sp>
        <p:nvSpPr>
          <p:cNvPr id="278" name="Google Shape;278;p36"/>
          <p:cNvSpPr txBox="1"/>
          <p:nvPr/>
        </p:nvSpPr>
        <p:spPr>
          <a:xfrm>
            <a:off x="1356850" y="921425"/>
            <a:ext cx="66960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Original (6th):</a:t>
            </a:r>
            <a:endParaRPr sz="1000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Chow, B. W. Y., Chiu, M. M., &amp; Wong, S. W. L. (2011). Emotional Intelligence, Social Problem-Solving Skills, and Psychological Distress: A Study of Chinese Undergraduate Students. </a:t>
            </a:r>
            <a:r>
              <a:rPr lang="en" sz="1000" i="1">
                <a:solidFill>
                  <a:schemeClr val="dk1"/>
                </a:solidFill>
                <a:highlight>
                  <a:srgbClr val="FFFFFF"/>
                </a:highlight>
              </a:rPr>
              <a:t>Journal Of Applied Social Psychology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sz="1000" i="1">
                <a:solidFill>
                  <a:schemeClr val="dk1"/>
                </a:solidFill>
                <a:highlight>
                  <a:srgbClr val="FFFFFF"/>
                </a:highlight>
              </a:rPr>
              <a:t>41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(8), 1958-1980. doi: 10.1111/j.1559-1816.2011.00787.x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New (7th):</a:t>
            </a:r>
            <a:endParaRPr sz="1000" b="1">
              <a:solidFill>
                <a:schemeClr val="dk1"/>
              </a:solidFill>
            </a:endParaRPr>
          </a:p>
          <a:p>
            <a:pPr marL="540000" lvl="0" indent="-273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Chow, B. W. Y., Chiu, M. M., &amp; Wong, S. W. L. (2011). Emotional intelligence, social problem-solving skills, and psychological distress: A study of Chinese undergraduate students. </a:t>
            </a:r>
            <a:r>
              <a:rPr lang="en" sz="1000" i="1">
                <a:solidFill>
                  <a:schemeClr val="dk1"/>
                </a:solidFill>
                <a:highlight>
                  <a:srgbClr val="FFFFFF"/>
                </a:highlight>
              </a:rPr>
              <a:t>Journal of Applied Social Psychology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sz="1000" i="1">
                <a:solidFill>
                  <a:schemeClr val="dk1"/>
                </a:solidFill>
                <a:highlight>
                  <a:srgbClr val="FFFFFF"/>
                </a:highlight>
              </a:rPr>
              <a:t>41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(8), 1958-1980. </a:t>
            </a:r>
            <a:r>
              <a:rPr lang="en" sz="10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https://doi.org/10.1111/j.1559-1816.2011.00787.x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771825" y="2751900"/>
            <a:ext cx="32853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1.2 Journal Article (chin)</a:t>
            </a:r>
            <a:endParaRPr sz="2400"/>
          </a:p>
        </p:txBody>
      </p:sp>
      <p:sp>
        <p:nvSpPr>
          <p:cNvPr id="280" name="Google Shape;280;p36"/>
          <p:cNvSpPr txBox="1"/>
          <p:nvPr/>
        </p:nvSpPr>
        <p:spPr>
          <a:xfrm>
            <a:off x="1356850" y="3358075"/>
            <a:ext cx="6359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Original (6th):</a:t>
            </a:r>
            <a:endParaRPr sz="1000" b="1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林純真（2009）。&lt;智障青年的戀愛經驗及觀點之探討&gt;。《台灣性學學刊》，第15卷第一期：43-66。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New (7th):</a:t>
            </a:r>
            <a:endParaRPr sz="1000" b="1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林純真（2009）。&lt;智障青年的戀愛經驗及觀點之探討&gt;。《台灣性學學刊》，15（1），43-66。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title"/>
          </p:nvPr>
        </p:nvSpPr>
        <p:spPr>
          <a:xfrm>
            <a:off x="785625" y="628125"/>
            <a:ext cx="26868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2.    Book</a:t>
            </a:r>
            <a:endParaRPr sz="2800"/>
          </a:p>
        </p:txBody>
      </p:sp>
      <p:graphicFrame>
        <p:nvGraphicFramePr>
          <p:cNvPr id="286" name="Google Shape;286;p37"/>
          <p:cNvGraphicFramePr/>
          <p:nvPr/>
        </p:nvGraphicFramePr>
        <p:xfrm>
          <a:off x="1327850" y="152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{2D1694AF-EE15-4C58-AEEF-26511A151A83}</a:tableStyleId>
              </a:tblPr>
              <a:tblGrid>
                <a:gridCol w="129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0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Author or editor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Date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Title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Source</a:t>
                      </a:r>
                      <a:endParaRPr sz="10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Periodical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information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DOI or URL</a:t>
                      </a:r>
                      <a:endParaRPr sz="1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Author, A. A., &amp;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Author, B. B.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Name of Group.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Editor, E. E. (Ed.).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Editor, E. E., &amp;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Editor, F. F. (Eds.).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(2020).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book.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book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(2nd ed., Vol. 4).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book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[Audiobook].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book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(E. E. Editor, Ed.).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book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(T. Translator, Trans.; N. Narrator, Narr.).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Publisher Name.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First Publisher Name; Second Publisher Name.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https://doi.org/xxxx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https://xxxxx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760200" y="334170"/>
            <a:ext cx="25638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2.1 Book (eng)</a:t>
            </a:r>
            <a:endParaRPr sz="2400"/>
          </a:p>
        </p:txBody>
      </p:sp>
      <p:sp>
        <p:nvSpPr>
          <p:cNvPr id="292" name="Google Shape;292;p38"/>
          <p:cNvSpPr txBox="1">
            <a:spLocks noGrp="1"/>
          </p:cNvSpPr>
          <p:nvPr>
            <p:ph type="title"/>
          </p:nvPr>
        </p:nvSpPr>
        <p:spPr>
          <a:xfrm>
            <a:off x="722325" y="2490400"/>
            <a:ext cx="25638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2.2 Book (chin)</a:t>
            </a:r>
            <a:endParaRPr sz="2400"/>
          </a:p>
        </p:txBody>
      </p:sp>
      <p:sp>
        <p:nvSpPr>
          <p:cNvPr id="293" name="Google Shape;293;p38"/>
          <p:cNvSpPr txBox="1"/>
          <p:nvPr/>
        </p:nvSpPr>
        <p:spPr>
          <a:xfrm>
            <a:off x="1366000" y="3027675"/>
            <a:ext cx="67752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Original (6th):</a:t>
            </a:r>
            <a:endParaRPr sz="1200" b="1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葉光輝、楊國樞 （2008）。《中國人的孝道：心理學的分析》。台北：台灣大學出版社中心。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New (7th):</a:t>
            </a:r>
            <a:endParaRPr sz="1200" b="1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葉光輝、楊國樞 （2008）。《中國人的孝道：心理學的分析》。台灣大學出版社中心。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1366000" y="892475"/>
            <a:ext cx="66216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Original (6th):</a:t>
            </a:r>
            <a:endParaRPr sz="1200" b="1">
              <a:solidFill>
                <a:schemeClr val="dk1"/>
              </a:solidFill>
            </a:endParaRPr>
          </a:p>
          <a:p>
            <a:pPr marL="5715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Castells, M. (2010). </a:t>
            </a:r>
            <a:r>
              <a:rPr lang="en" sz="1200" i="1">
                <a:solidFill>
                  <a:schemeClr val="dk1"/>
                </a:solidFill>
              </a:rPr>
              <a:t>The rise of the network society: The information age—Economy, society, and culture</a:t>
            </a:r>
            <a:r>
              <a:rPr lang="en" sz="1200">
                <a:solidFill>
                  <a:schemeClr val="dk1"/>
                </a:solidFill>
              </a:rPr>
              <a:t> (2nd ed.). Malden, MA: Wiley-Blackwell.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New (7th):</a:t>
            </a:r>
            <a:endParaRPr sz="1200" b="1">
              <a:solidFill>
                <a:schemeClr val="dk1"/>
              </a:solidFill>
            </a:endParaRPr>
          </a:p>
          <a:p>
            <a:pPr marL="5715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Castells, M. (2010). </a:t>
            </a:r>
            <a:r>
              <a:rPr lang="en" sz="1200" i="1">
                <a:solidFill>
                  <a:schemeClr val="dk1"/>
                </a:solidFill>
              </a:rPr>
              <a:t>The rise of the network society: The information age: Economy, society, and culture</a:t>
            </a:r>
            <a:r>
              <a:rPr lang="en" sz="1200">
                <a:solidFill>
                  <a:schemeClr val="dk1"/>
                </a:solidFill>
              </a:rPr>
              <a:t> (2nd ed.)</a:t>
            </a:r>
            <a:r>
              <a:rPr lang="en" sz="1200" i="1">
                <a:solidFill>
                  <a:schemeClr val="dk1"/>
                </a:solidFill>
              </a:rPr>
              <a:t>.</a:t>
            </a:r>
            <a:r>
              <a:rPr lang="en" sz="1200">
                <a:solidFill>
                  <a:schemeClr val="dk1"/>
                </a:solidFill>
              </a:rPr>
              <a:t> Wiley-Blackwell.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>
            <a:spLocks noGrp="1"/>
          </p:cNvSpPr>
          <p:nvPr>
            <p:ph type="title"/>
          </p:nvPr>
        </p:nvSpPr>
        <p:spPr>
          <a:xfrm>
            <a:off x="785625" y="628125"/>
            <a:ext cx="26868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3.    Report</a:t>
            </a:r>
            <a:endParaRPr sz="2800"/>
          </a:p>
        </p:txBody>
      </p:sp>
      <p:graphicFrame>
        <p:nvGraphicFramePr>
          <p:cNvPr id="300" name="Google Shape;300;p39"/>
          <p:cNvGraphicFramePr/>
          <p:nvPr/>
        </p:nvGraphicFramePr>
        <p:xfrm>
          <a:off x="1315225" y="1507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{2D1694AF-EE15-4C58-AEEF-26511A151A83}</a:tableStyleId>
              </a:tblPr>
              <a:tblGrid>
                <a:gridCol w="129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7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Author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Date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Title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Source</a:t>
                      </a:r>
                      <a:endParaRPr sz="10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Periodical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information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DOI or URL</a:t>
                      </a:r>
                      <a:endParaRPr sz="1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Author, A. A., &amp;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Author, B. B.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Name of Group.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(2020, May 2).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report.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report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(Report No.123).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grey literature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[Description].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Publisher Name.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https://doi.org/xxxx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https://xxxxx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760200" y="334170"/>
            <a:ext cx="25638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3.1 report (eng)</a:t>
            </a:r>
            <a:endParaRPr sz="2400"/>
          </a:p>
        </p:txBody>
      </p:sp>
      <p:sp>
        <p:nvSpPr>
          <p:cNvPr id="306" name="Google Shape;306;p40"/>
          <p:cNvSpPr txBox="1">
            <a:spLocks noGrp="1"/>
          </p:cNvSpPr>
          <p:nvPr>
            <p:ph type="title"/>
          </p:nvPr>
        </p:nvSpPr>
        <p:spPr>
          <a:xfrm>
            <a:off x="722325" y="2771307"/>
            <a:ext cx="25638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3.2 report (chin)</a:t>
            </a:r>
            <a:endParaRPr sz="2400"/>
          </a:p>
        </p:txBody>
      </p:sp>
      <p:sp>
        <p:nvSpPr>
          <p:cNvPr id="307" name="Google Shape;307;p40"/>
          <p:cNvSpPr txBox="1"/>
          <p:nvPr/>
        </p:nvSpPr>
        <p:spPr>
          <a:xfrm>
            <a:off x="1281550" y="892475"/>
            <a:ext cx="74310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000" b="1">
                <a:solidFill>
                  <a:schemeClr val="dk1"/>
                </a:solidFill>
              </a:rPr>
              <a:t>Original (6th):</a:t>
            </a:r>
            <a:endParaRPr sz="1000" b="1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Joint Committee on Social Work Manpower Requirements. (2019). </a:t>
            </a:r>
            <a:r>
              <a:rPr lang="en" sz="1000" i="1">
                <a:solidFill>
                  <a:schemeClr val="dk1"/>
                </a:solidFill>
                <a:highlight>
                  <a:srgbClr val="FFFFFF"/>
                </a:highlight>
              </a:rPr>
              <a:t>Social work manpower requirements system annual report 2019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. Hong Kong. Retrieved from </a:t>
            </a:r>
            <a:r>
              <a:rPr lang="en" sz="10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https://www.swd.gov.hk/storage/asset/section/296/en/SWMRS_Annual_Report_2019_Final.pdf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 </a:t>
            </a:r>
            <a:r>
              <a:rPr lang="en" sz="1000" b="1">
                <a:solidFill>
                  <a:schemeClr val="dk1"/>
                </a:solidFill>
              </a:rPr>
              <a:t>New (7th):</a:t>
            </a:r>
            <a:endParaRPr sz="1000" b="1">
              <a:solidFill>
                <a:schemeClr val="dk1"/>
              </a:solidFill>
            </a:endParaRPr>
          </a:p>
          <a:p>
            <a:pPr marL="540000" lvl="0" indent="-2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Joint Committee on Social Work Manpower Requirements. (2019). </a:t>
            </a:r>
            <a:r>
              <a:rPr lang="en" sz="1000" i="1">
                <a:solidFill>
                  <a:schemeClr val="dk1"/>
                </a:solidFill>
                <a:highlight>
                  <a:srgbClr val="FFFFFF"/>
                </a:highlight>
              </a:rPr>
              <a:t>Social work manpower requirements system annual report 2019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. HKSARG Social Welfare Department. </a:t>
            </a:r>
            <a:r>
              <a:rPr lang="en" sz="10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https://www.swd.gov.hk/storage/asset/section/296/en/SWMRS_Annual_Report_2019_Final.pdf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08" name="Google Shape;308;p40"/>
          <p:cNvSpPr txBox="1"/>
          <p:nvPr/>
        </p:nvSpPr>
        <p:spPr>
          <a:xfrm>
            <a:off x="1281550" y="3384825"/>
            <a:ext cx="6204300" cy="1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Original (6th):</a:t>
            </a:r>
            <a:endParaRPr sz="1000" b="1">
              <a:solidFill>
                <a:schemeClr val="dk1"/>
              </a:solidFill>
            </a:endParaRPr>
          </a:p>
          <a:p>
            <a:pPr marL="719999" lvl="0" indent="-45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香港特別行政區政府（2020）。2019年香港貧窮情況報告。香港，香港特別行政區政府。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New (7th):</a:t>
            </a:r>
            <a:endParaRPr sz="1000" b="1">
              <a:solidFill>
                <a:schemeClr val="dk1"/>
              </a:solidFill>
            </a:endParaRPr>
          </a:p>
          <a:p>
            <a:pPr marL="719999" lvl="0" indent="-45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財政司司長辦公室、政府經濟顧問辦公室、政府統計處（2020年12月）。《2019年香港貧窮情況報告》。香港特別行政區政府扶貧委員會。</a:t>
            </a:r>
            <a:r>
              <a:rPr lang="en" sz="10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https://www.povertyrelief.gov.hk/chi/pdf/Hong_Kong_Poverty_Situation_Report_2019.pdf</a:t>
            </a: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title"/>
          </p:nvPr>
        </p:nvSpPr>
        <p:spPr>
          <a:xfrm>
            <a:off x="785625" y="628125"/>
            <a:ext cx="30894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4.    Website &amp; web page</a:t>
            </a:r>
            <a:endParaRPr sz="2800"/>
          </a:p>
        </p:txBody>
      </p:sp>
      <p:graphicFrame>
        <p:nvGraphicFramePr>
          <p:cNvPr id="314" name="Google Shape;314;p41"/>
          <p:cNvGraphicFramePr/>
          <p:nvPr/>
        </p:nvGraphicFramePr>
        <p:xfrm>
          <a:off x="1306800" y="150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{2D1694AF-EE15-4C58-AEEF-26511A151A83}</a:tableStyleId>
              </a:tblPr>
              <a:tblGrid>
                <a:gridCol w="129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Author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Date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Title</a:t>
                      </a:r>
                      <a:endParaRPr sz="1000" b="1"/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Source</a:t>
                      </a:r>
                      <a:endParaRPr sz="10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Periodical</a:t>
                      </a:r>
                      <a:endParaRPr sz="10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information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DOI or URL</a:t>
                      </a:r>
                      <a:endParaRPr sz="1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Author, A. A., &amp;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Author, B. B.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Name of Group.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(2020, August).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(2020, September 28).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(n.d.).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Title of work.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Site Name.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1155CC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https://xxxxx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Retrieved December 22, 2020, from </a:t>
                      </a:r>
                      <a:r>
                        <a:rPr lang="en" sz="1000" u="sng">
                          <a:solidFill>
                            <a:srgbClr val="1155CC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https://xxxxx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rt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34343"/>
      </a:accent1>
      <a:accent2>
        <a:srgbClr val="F3F3F3"/>
      </a:accent2>
      <a:accent3>
        <a:srgbClr val="96EDC7"/>
      </a:accent3>
      <a:accent4>
        <a:srgbClr val="434343"/>
      </a:accent4>
      <a:accent5>
        <a:srgbClr val="F3F3F3"/>
      </a:accent5>
      <a:accent6>
        <a:srgbClr val="F3F3F3"/>
      </a:accent6>
      <a:hlink>
        <a:srgbClr val="96EDC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Office PowerPoint</Application>
  <PresentationFormat>On-screen Show (16:9)</PresentationFormat>
  <Paragraphs>255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Bebas Neue</vt:lpstr>
      <vt:lpstr>Quicksand</vt:lpstr>
      <vt:lpstr>Montserrat</vt:lpstr>
      <vt:lpstr>Gloria Hallelujah</vt:lpstr>
      <vt:lpstr>Roboto Condensed Light</vt:lpstr>
      <vt:lpstr>Livvic</vt:lpstr>
      <vt:lpstr>Patrick Hand</vt:lpstr>
      <vt:lpstr>Arial</vt:lpstr>
      <vt:lpstr>Art Center by Slidesgo</vt:lpstr>
      <vt:lpstr>APA 7th VS 6TH </vt:lpstr>
      <vt:lpstr>Table of content</vt:lpstr>
      <vt:lpstr>Journal Article</vt:lpstr>
      <vt:lpstr>1.1 Journal Article (eng)</vt:lpstr>
      <vt:lpstr>2.    Book</vt:lpstr>
      <vt:lpstr>2.1 Book (eng)</vt:lpstr>
      <vt:lpstr>3.    Report</vt:lpstr>
      <vt:lpstr>3.1 report (eng)</vt:lpstr>
      <vt:lpstr>4.    Website &amp; web page</vt:lpstr>
      <vt:lpstr>4.1 website</vt:lpstr>
      <vt:lpstr>5.   Youtube video</vt:lpstr>
      <vt:lpstr>6.   Thesis/Dissertation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7th VS 6TH </dc:title>
  <dc:creator>user</dc:creator>
  <cp:lastModifiedBy>user</cp:lastModifiedBy>
  <cp:revision>1</cp:revision>
  <dcterms:modified xsi:type="dcterms:W3CDTF">2021-09-09T03:38:10Z</dcterms:modified>
</cp:coreProperties>
</file>