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Archivo" panose="020B0604020202020204" charset="0"/>
      <p:regular r:id="rId17"/>
      <p:bold r:id="rId18"/>
      <p:italic r:id="rId19"/>
      <p:boldItalic r:id="rId20"/>
    </p:embeddedFont>
    <p:embeddedFont>
      <p:font typeface="Ex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32" y="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b8004b045d_3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b8004b045d_3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ed8f3dec20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ed8f3dec20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ed8f3dec20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ged8f3dec20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f06fd323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f06fd323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b8004b045d_3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b8004b045d_3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b8004b045d_3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b8004b045d_3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ed8f3dec20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ed8f3dec20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ed8f3dec2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ed8f3dec2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d8f3dec20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ged8f3dec20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ed8f3dec20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ed8f3dec20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d8f3dec20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ged8f3dec20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ed8f3dec20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ed8f3dec20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d8f3dec20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ed8f3dec20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1062574" y="1322150"/>
            <a:ext cx="2658300" cy="328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4815827" y="911250"/>
            <a:ext cx="3176400" cy="27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5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4815827" y="3637350"/>
            <a:ext cx="31764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19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57" name="Google Shape;57;p14"/>
          <p:cNvCxnSpPr/>
          <p:nvPr/>
        </p:nvCxnSpPr>
        <p:spPr>
          <a:xfrm>
            <a:off x="8577875" y="1490488"/>
            <a:ext cx="0" cy="2096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4"/>
          <p:cNvSpPr/>
          <p:nvPr/>
        </p:nvSpPr>
        <p:spPr>
          <a:xfrm>
            <a:off x="480625" y="246281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8351525" y="181175"/>
            <a:ext cx="452700" cy="45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14"/>
          <p:cNvCxnSpPr/>
          <p:nvPr/>
        </p:nvCxnSpPr>
        <p:spPr>
          <a:xfrm>
            <a:off x="3138825" y="407531"/>
            <a:ext cx="2877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14"/>
          <p:cNvSpPr/>
          <p:nvPr/>
        </p:nvSpPr>
        <p:spPr>
          <a:xfrm>
            <a:off x="8416625" y="4443200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985150" y="1232150"/>
            <a:ext cx="71736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288275" y="3123550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8403050" y="779450"/>
            <a:ext cx="452700" cy="45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353375" y="4537975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8468150" y="2499200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Google Shape;69;p15"/>
          <p:cNvCxnSpPr/>
          <p:nvPr/>
        </p:nvCxnSpPr>
        <p:spPr>
          <a:xfrm rot="10800000">
            <a:off x="8629388" y="3426250"/>
            <a:ext cx="0" cy="1725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15"/>
          <p:cNvCxnSpPr/>
          <p:nvPr/>
        </p:nvCxnSpPr>
        <p:spPr>
          <a:xfrm rot="10800000">
            <a:off x="514613" y="-25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072050" y="441350"/>
            <a:ext cx="335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5817525" y="470136"/>
            <a:ext cx="2447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2"/>
          </p:nvPr>
        </p:nvSpPr>
        <p:spPr>
          <a:xfrm>
            <a:off x="5817525" y="760008"/>
            <a:ext cx="2447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3"/>
          </p:nvPr>
        </p:nvSpPr>
        <p:spPr>
          <a:xfrm>
            <a:off x="5817525" y="1555388"/>
            <a:ext cx="2447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4"/>
          </p:nvPr>
        </p:nvSpPr>
        <p:spPr>
          <a:xfrm>
            <a:off x="5817525" y="1845379"/>
            <a:ext cx="2447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5"/>
          </p:nvPr>
        </p:nvSpPr>
        <p:spPr>
          <a:xfrm>
            <a:off x="5817525" y="2639692"/>
            <a:ext cx="2447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6"/>
          </p:nvPr>
        </p:nvSpPr>
        <p:spPr>
          <a:xfrm>
            <a:off x="5817525" y="2930160"/>
            <a:ext cx="2447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7"/>
          </p:nvPr>
        </p:nvSpPr>
        <p:spPr>
          <a:xfrm>
            <a:off x="5817525" y="3724642"/>
            <a:ext cx="2447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8"/>
          </p:nvPr>
        </p:nvSpPr>
        <p:spPr>
          <a:xfrm>
            <a:off x="5817525" y="4015232"/>
            <a:ext cx="2447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9pPr>
          </a:lstStyle>
          <a:p>
            <a:endParaRPr/>
          </a:p>
        </p:txBody>
      </p:sp>
      <p:cxnSp>
        <p:nvCxnSpPr>
          <p:cNvPr id="81" name="Google Shape;81;p16"/>
          <p:cNvCxnSpPr/>
          <p:nvPr/>
        </p:nvCxnSpPr>
        <p:spPr>
          <a:xfrm>
            <a:off x="447050" y="0"/>
            <a:ext cx="0" cy="1984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6"/>
          <p:cNvCxnSpPr/>
          <p:nvPr/>
        </p:nvCxnSpPr>
        <p:spPr>
          <a:xfrm>
            <a:off x="8703225" y="2556875"/>
            <a:ext cx="0" cy="2586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6"/>
          <p:cNvSpPr/>
          <p:nvPr/>
        </p:nvSpPr>
        <p:spPr>
          <a:xfrm>
            <a:off x="220700" y="4181675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8541975" y="683800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1904400" y="1160925"/>
            <a:ext cx="5335200" cy="282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425925" y="888888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8330475" y="3745000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8265375" y="392900"/>
            <a:ext cx="452700" cy="45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491025" y="4428113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17"/>
          <p:cNvCxnSpPr/>
          <p:nvPr/>
        </p:nvCxnSpPr>
        <p:spPr>
          <a:xfrm rot="10800000">
            <a:off x="652275" y="1855413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>
            <a:endParaRPr/>
          </a:p>
        </p:txBody>
      </p:sp>
      <p:cxnSp>
        <p:nvCxnSpPr>
          <p:cNvPr id="94" name="Google Shape;94;p17"/>
          <p:cNvCxnSpPr/>
          <p:nvPr/>
        </p:nvCxnSpPr>
        <p:spPr>
          <a:xfrm rot="10800000">
            <a:off x="8491725" y="1265838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1007700" y="1426950"/>
            <a:ext cx="34587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2"/>
          </p:nvPr>
        </p:nvSpPr>
        <p:spPr>
          <a:xfrm>
            <a:off x="1007575" y="3247225"/>
            <a:ext cx="34587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273525" y="682500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338625" y="4556525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4502888" y="3928250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4567988" y="264475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18"/>
          <p:cNvCxnSpPr/>
          <p:nvPr/>
        </p:nvCxnSpPr>
        <p:spPr>
          <a:xfrm rot="10800000">
            <a:off x="4729250" y="1209563"/>
            <a:ext cx="0" cy="2096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18"/>
          <p:cNvCxnSpPr/>
          <p:nvPr/>
        </p:nvCxnSpPr>
        <p:spPr>
          <a:xfrm rot="10800000">
            <a:off x="499875" y="1644363"/>
            <a:ext cx="0" cy="2096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4784275" y="1804667"/>
            <a:ext cx="3501600" cy="20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3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>
            <a:off x="4784275" y="3942867"/>
            <a:ext cx="35016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288275" y="3123550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8403050" y="779450"/>
            <a:ext cx="452700" cy="45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353375" y="4537975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8468150" y="2499200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19"/>
          <p:cNvCxnSpPr/>
          <p:nvPr/>
        </p:nvCxnSpPr>
        <p:spPr>
          <a:xfrm rot="10800000">
            <a:off x="8629388" y="3426250"/>
            <a:ext cx="0" cy="1725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" name="Google Shape;112;p19"/>
          <p:cNvCxnSpPr/>
          <p:nvPr/>
        </p:nvCxnSpPr>
        <p:spPr>
          <a:xfrm rot="10800000">
            <a:off x="514613" y="-25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1"/>
          </p:nvPr>
        </p:nvSpPr>
        <p:spPr>
          <a:xfrm>
            <a:off x="2195850" y="1826650"/>
            <a:ext cx="4752300" cy="1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425925" y="888888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8330475" y="3745000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8265375" y="392900"/>
            <a:ext cx="452700" cy="45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491025" y="4428113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20"/>
          <p:cNvCxnSpPr/>
          <p:nvPr/>
        </p:nvCxnSpPr>
        <p:spPr>
          <a:xfrm rot="10800000">
            <a:off x="652275" y="1855413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0"/>
          <p:cNvCxnSpPr/>
          <p:nvPr/>
        </p:nvCxnSpPr>
        <p:spPr>
          <a:xfrm rot="10800000">
            <a:off x="8491725" y="1265838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1903638" y="3421095"/>
            <a:ext cx="2342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1903638" y="3642596"/>
            <a:ext cx="2342700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4897663" y="3421095"/>
            <a:ext cx="2342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4897663" y="3642601"/>
            <a:ext cx="2342700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21"/>
          <p:cNvCxnSpPr/>
          <p:nvPr/>
        </p:nvCxnSpPr>
        <p:spPr>
          <a:xfrm>
            <a:off x="447050" y="0"/>
            <a:ext cx="0" cy="1984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" name="Google Shape;129;p21"/>
          <p:cNvCxnSpPr/>
          <p:nvPr/>
        </p:nvCxnSpPr>
        <p:spPr>
          <a:xfrm>
            <a:off x="8703225" y="2556875"/>
            <a:ext cx="0" cy="2586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21"/>
          <p:cNvSpPr/>
          <p:nvPr/>
        </p:nvSpPr>
        <p:spPr>
          <a:xfrm>
            <a:off x="220700" y="4181675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8541975" y="683800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288275" y="3123550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8403050" y="779450"/>
            <a:ext cx="452700" cy="45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353375" y="4537975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8468150" y="2499200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22"/>
          <p:cNvCxnSpPr/>
          <p:nvPr/>
        </p:nvCxnSpPr>
        <p:spPr>
          <a:xfrm rot="10800000">
            <a:off x="8629388" y="3426250"/>
            <a:ext cx="0" cy="1725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" name="Google Shape;139;p22"/>
          <p:cNvCxnSpPr/>
          <p:nvPr/>
        </p:nvCxnSpPr>
        <p:spPr>
          <a:xfrm rot="10800000">
            <a:off x="514613" y="-25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/>
          <p:nvPr/>
        </p:nvSpPr>
        <p:spPr>
          <a:xfrm>
            <a:off x="425925" y="888888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8330475" y="3745000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8265375" y="392900"/>
            <a:ext cx="452700" cy="45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491025" y="4428113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23"/>
          <p:cNvCxnSpPr/>
          <p:nvPr/>
        </p:nvCxnSpPr>
        <p:spPr>
          <a:xfrm rot="10800000">
            <a:off x="652275" y="1855413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23"/>
          <p:cNvCxnSpPr/>
          <p:nvPr/>
        </p:nvCxnSpPr>
        <p:spPr>
          <a:xfrm rot="10800000">
            <a:off x="8491725" y="1265838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1"/>
          </p:nvPr>
        </p:nvSpPr>
        <p:spPr>
          <a:xfrm>
            <a:off x="1351550" y="2953531"/>
            <a:ext cx="18186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2"/>
          </p:nvPr>
        </p:nvSpPr>
        <p:spPr>
          <a:xfrm>
            <a:off x="1351550" y="3161863"/>
            <a:ext cx="18186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3"/>
          </p:nvPr>
        </p:nvSpPr>
        <p:spPr>
          <a:xfrm>
            <a:off x="3662700" y="2953531"/>
            <a:ext cx="18186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4"/>
          </p:nvPr>
        </p:nvSpPr>
        <p:spPr>
          <a:xfrm>
            <a:off x="3662700" y="3161863"/>
            <a:ext cx="18186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ubTitle" idx="5"/>
          </p:nvPr>
        </p:nvSpPr>
        <p:spPr>
          <a:xfrm>
            <a:off x="5973850" y="2953531"/>
            <a:ext cx="18186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6"/>
          </p:nvPr>
        </p:nvSpPr>
        <p:spPr>
          <a:xfrm>
            <a:off x="5973850" y="3161863"/>
            <a:ext cx="18186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/>
          <p:nvPr/>
        </p:nvSpPr>
        <p:spPr>
          <a:xfrm>
            <a:off x="318813" y="743763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383913" y="2578488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24"/>
          <p:cNvCxnSpPr/>
          <p:nvPr/>
        </p:nvCxnSpPr>
        <p:spPr>
          <a:xfrm rot="10800000">
            <a:off x="0" y="246413"/>
            <a:ext cx="2582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" name="Google Shape;159;p24"/>
          <p:cNvSpPr/>
          <p:nvPr/>
        </p:nvSpPr>
        <p:spPr>
          <a:xfrm>
            <a:off x="318813" y="4339363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8437588" y="313088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8372488" y="1580138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8437588" y="4161988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24"/>
          <p:cNvCxnSpPr/>
          <p:nvPr/>
        </p:nvCxnSpPr>
        <p:spPr>
          <a:xfrm rot="10800000">
            <a:off x="3942300" y="4849763"/>
            <a:ext cx="5201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1"/>
          </p:nvPr>
        </p:nvSpPr>
        <p:spPr>
          <a:xfrm>
            <a:off x="5558685" y="2092713"/>
            <a:ext cx="24174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ubTitle" idx="2"/>
          </p:nvPr>
        </p:nvSpPr>
        <p:spPr>
          <a:xfrm>
            <a:off x="5556263" y="2446659"/>
            <a:ext cx="24174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7523363" y="501338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948238" y="566438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6502863" y="4496038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235388" y="4430938"/>
            <a:ext cx="452700" cy="45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25"/>
          <p:cNvCxnSpPr/>
          <p:nvPr/>
        </p:nvCxnSpPr>
        <p:spPr>
          <a:xfrm>
            <a:off x="7260950" y="4657300"/>
            <a:ext cx="1883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25"/>
          <p:cNvCxnSpPr>
            <a:endCxn id="165" idx="1"/>
          </p:cNvCxnSpPr>
          <p:nvPr/>
        </p:nvCxnSpPr>
        <p:spPr>
          <a:xfrm>
            <a:off x="-15975" y="727700"/>
            <a:ext cx="742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25"/>
          <p:cNvCxnSpPr/>
          <p:nvPr/>
        </p:nvCxnSpPr>
        <p:spPr>
          <a:xfrm>
            <a:off x="8417625" y="727700"/>
            <a:ext cx="742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4788773" y="620275"/>
            <a:ext cx="37569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2014800" y="1464900"/>
            <a:ext cx="5114400" cy="22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318813" y="743763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383913" y="2578488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p27"/>
          <p:cNvCxnSpPr/>
          <p:nvPr/>
        </p:nvCxnSpPr>
        <p:spPr>
          <a:xfrm rot="10800000">
            <a:off x="0" y="246413"/>
            <a:ext cx="2582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p27"/>
          <p:cNvSpPr/>
          <p:nvPr/>
        </p:nvSpPr>
        <p:spPr>
          <a:xfrm>
            <a:off x="318813" y="4339363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8437588" y="313088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8372488" y="1580138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8437588" y="4161988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27"/>
          <p:cNvCxnSpPr/>
          <p:nvPr/>
        </p:nvCxnSpPr>
        <p:spPr>
          <a:xfrm rot="10800000">
            <a:off x="3942300" y="4849763"/>
            <a:ext cx="5201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1085100" y="438312"/>
            <a:ext cx="697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subTitle" idx="1"/>
          </p:nvPr>
        </p:nvSpPr>
        <p:spPr>
          <a:xfrm>
            <a:off x="1384075" y="1829624"/>
            <a:ext cx="1711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subTitle" idx="2"/>
          </p:nvPr>
        </p:nvSpPr>
        <p:spPr>
          <a:xfrm>
            <a:off x="1384075" y="2111178"/>
            <a:ext cx="17118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subTitle" idx="3"/>
          </p:nvPr>
        </p:nvSpPr>
        <p:spPr>
          <a:xfrm>
            <a:off x="3716100" y="1829624"/>
            <a:ext cx="1711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subTitle" idx="4"/>
          </p:nvPr>
        </p:nvSpPr>
        <p:spPr>
          <a:xfrm>
            <a:off x="3716100" y="2111178"/>
            <a:ext cx="17118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subTitle" idx="5"/>
          </p:nvPr>
        </p:nvSpPr>
        <p:spPr>
          <a:xfrm>
            <a:off x="6040735" y="1829624"/>
            <a:ext cx="1711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subTitle" idx="6"/>
          </p:nvPr>
        </p:nvSpPr>
        <p:spPr>
          <a:xfrm>
            <a:off x="6040735" y="2111178"/>
            <a:ext cx="17118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subTitle" idx="7"/>
          </p:nvPr>
        </p:nvSpPr>
        <p:spPr>
          <a:xfrm>
            <a:off x="1384075" y="3773601"/>
            <a:ext cx="1711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8"/>
          </p:nvPr>
        </p:nvSpPr>
        <p:spPr>
          <a:xfrm>
            <a:off x="1384075" y="4055155"/>
            <a:ext cx="17118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subTitle" idx="9"/>
          </p:nvPr>
        </p:nvSpPr>
        <p:spPr>
          <a:xfrm>
            <a:off x="3716100" y="3773601"/>
            <a:ext cx="1711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ubTitle" idx="13"/>
          </p:nvPr>
        </p:nvSpPr>
        <p:spPr>
          <a:xfrm>
            <a:off x="3716100" y="4055155"/>
            <a:ext cx="17118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4"/>
          </p:nvPr>
        </p:nvSpPr>
        <p:spPr>
          <a:xfrm>
            <a:off x="6040735" y="3773601"/>
            <a:ext cx="1711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15"/>
          </p:nvPr>
        </p:nvSpPr>
        <p:spPr>
          <a:xfrm>
            <a:off x="6040735" y="4055155"/>
            <a:ext cx="17118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288275" y="3123550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8403050" y="779450"/>
            <a:ext cx="452700" cy="45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353375" y="4537975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8468150" y="2499200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28"/>
          <p:cNvCxnSpPr/>
          <p:nvPr/>
        </p:nvCxnSpPr>
        <p:spPr>
          <a:xfrm rot="10800000">
            <a:off x="8629388" y="3426250"/>
            <a:ext cx="0" cy="1725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28"/>
          <p:cNvCxnSpPr/>
          <p:nvPr/>
        </p:nvCxnSpPr>
        <p:spPr>
          <a:xfrm rot="10800000">
            <a:off x="514613" y="-25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 hasCustomPrompt="1"/>
          </p:nvPr>
        </p:nvSpPr>
        <p:spPr>
          <a:xfrm>
            <a:off x="1816863" y="1610827"/>
            <a:ext cx="5511600" cy="1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82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29"/>
          <p:cNvSpPr txBox="1">
            <a:spLocks noGrp="1"/>
          </p:cNvSpPr>
          <p:nvPr>
            <p:ph type="subTitle" idx="1"/>
          </p:nvPr>
        </p:nvSpPr>
        <p:spPr>
          <a:xfrm>
            <a:off x="1815538" y="2875052"/>
            <a:ext cx="55116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9"/>
          <p:cNvSpPr/>
          <p:nvPr/>
        </p:nvSpPr>
        <p:spPr>
          <a:xfrm>
            <a:off x="499875" y="2295913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564975" y="4021788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29"/>
          <p:cNvCxnSpPr/>
          <p:nvPr/>
        </p:nvCxnSpPr>
        <p:spPr>
          <a:xfrm rot="10800000">
            <a:off x="726225" y="-12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Google Shape;213;p29"/>
          <p:cNvCxnSpPr/>
          <p:nvPr/>
        </p:nvCxnSpPr>
        <p:spPr>
          <a:xfrm rot="10800000">
            <a:off x="8417775" y="3084588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29"/>
          <p:cNvSpPr/>
          <p:nvPr/>
        </p:nvSpPr>
        <p:spPr>
          <a:xfrm>
            <a:off x="8190125" y="1843213"/>
            <a:ext cx="452700" cy="45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9"/>
          <p:cNvSpPr/>
          <p:nvPr/>
        </p:nvSpPr>
        <p:spPr>
          <a:xfrm>
            <a:off x="8255225" y="460613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CUSTOM_8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4818199" y="1751650"/>
            <a:ext cx="35943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700" b="1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subTitle" idx="1"/>
          </p:nvPr>
        </p:nvSpPr>
        <p:spPr>
          <a:xfrm>
            <a:off x="4823326" y="2171205"/>
            <a:ext cx="3594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title" idx="2"/>
          </p:nvPr>
        </p:nvSpPr>
        <p:spPr>
          <a:xfrm>
            <a:off x="726224" y="1751653"/>
            <a:ext cx="35943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700" b="1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subTitle" idx="3"/>
          </p:nvPr>
        </p:nvSpPr>
        <p:spPr>
          <a:xfrm>
            <a:off x="731351" y="2171804"/>
            <a:ext cx="3594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title" idx="4"/>
          </p:nvPr>
        </p:nvSpPr>
        <p:spPr>
          <a:xfrm>
            <a:off x="2776175" y="3342210"/>
            <a:ext cx="35943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700" b="1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subTitle" idx="5"/>
          </p:nvPr>
        </p:nvSpPr>
        <p:spPr>
          <a:xfrm>
            <a:off x="2781302" y="3762360"/>
            <a:ext cx="3594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title" idx="6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0"/>
          <p:cNvSpPr/>
          <p:nvPr/>
        </p:nvSpPr>
        <p:spPr>
          <a:xfrm>
            <a:off x="2257375" y="3923338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0"/>
          <p:cNvSpPr/>
          <p:nvPr/>
        </p:nvSpPr>
        <p:spPr>
          <a:xfrm>
            <a:off x="993263" y="509561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30"/>
          <p:cNvCxnSpPr/>
          <p:nvPr/>
        </p:nvCxnSpPr>
        <p:spPr>
          <a:xfrm>
            <a:off x="-12" y="4149688"/>
            <a:ext cx="1838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30"/>
          <p:cNvCxnSpPr/>
          <p:nvPr/>
        </p:nvCxnSpPr>
        <p:spPr>
          <a:xfrm>
            <a:off x="7318788" y="4149688"/>
            <a:ext cx="1838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30"/>
          <p:cNvSpPr/>
          <p:nvPr/>
        </p:nvSpPr>
        <p:spPr>
          <a:xfrm>
            <a:off x="6446825" y="3923338"/>
            <a:ext cx="452700" cy="45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0"/>
          <p:cNvSpPr/>
          <p:nvPr/>
        </p:nvSpPr>
        <p:spPr>
          <a:xfrm>
            <a:off x="7828238" y="509561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" name="Google Shape;230;p30"/>
          <p:cNvCxnSpPr/>
          <p:nvPr/>
        </p:nvCxnSpPr>
        <p:spPr>
          <a:xfrm>
            <a:off x="-75" y="663624"/>
            <a:ext cx="726300" cy="7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1" name="Google Shape;231;p30"/>
          <p:cNvCxnSpPr/>
          <p:nvPr/>
        </p:nvCxnSpPr>
        <p:spPr>
          <a:xfrm rot="10800000" flipH="1">
            <a:off x="8417625" y="663624"/>
            <a:ext cx="739200" cy="7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1064175" y="438300"/>
            <a:ext cx="38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1"/>
          </p:nvPr>
        </p:nvSpPr>
        <p:spPr>
          <a:xfrm>
            <a:off x="896675" y="1667263"/>
            <a:ext cx="15789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2"/>
          </p:nvPr>
        </p:nvSpPr>
        <p:spPr>
          <a:xfrm>
            <a:off x="896700" y="1908112"/>
            <a:ext cx="1578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3"/>
          </p:nvPr>
        </p:nvSpPr>
        <p:spPr>
          <a:xfrm>
            <a:off x="896675" y="2941139"/>
            <a:ext cx="15789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subTitle" idx="4"/>
          </p:nvPr>
        </p:nvSpPr>
        <p:spPr>
          <a:xfrm>
            <a:off x="896625" y="3182988"/>
            <a:ext cx="1578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ubTitle" idx="5"/>
          </p:nvPr>
        </p:nvSpPr>
        <p:spPr>
          <a:xfrm>
            <a:off x="2790599" y="1667263"/>
            <a:ext cx="15789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6"/>
          </p:nvPr>
        </p:nvSpPr>
        <p:spPr>
          <a:xfrm>
            <a:off x="2790600" y="1908112"/>
            <a:ext cx="1578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7"/>
          </p:nvPr>
        </p:nvSpPr>
        <p:spPr>
          <a:xfrm>
            <a:off x="2790599" y="2941139"/>
            <a:ext cx="15789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subTitle" idx="8"/>
          </p:nvPr>
        </p:nvSpPr>
        <p:spPr>
          <a:xfrm>
            <a:off x="2790602" y="3182988"/>
            <a:ext cx="1578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1"/>
          <p:cNvSpPr/>
          <p:nvPr/>
        </p:nvSpPr>
        <p:spPr>
          <a:xfrm>
            <a:off x="425925" y="888888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1"/>
          <p:cNvSpPr/>
          <p:nvPr/>
        </p:nvSpPr>
        <p:spPr>
          <a:xfrm>
            <a:off x="8330475" y="3745000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1"/>
          <p:cNvSpPr/>
          <p:nvPr/>
        </p:nvSpPr>
        <p:spPr>
          <a:xfrm>
            <a:off x="8265375" y="392900"/>
            <a:ext cx="452700" cy="45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1"/>
          <p:cNvSpPr/>
          <p:nvPr/>
        </p:nvSpPr>
        <p:spPr>
          <a:xfrm>
            <a:off x="491025" y="4428113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31"/>
          <p:cNvCxnSpPr/>
          <p:nvPr/>
        </p:nvCxnSpPr>
        <p:spPr>
          <a:xfrm rot="10800000">
            <a:off x="652275" y="1855413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7" name="Google Shape;247;p31"/>
          <p:cNvCxnSpPr/>
          <p:nvPr/>
        </p:nvCxnSpPr>
        <p:spPr>
          <a:xfrm rot="10800000">
            <a:off x="8491725" y="1265838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subTitle" idx="1"/>
          </p:nvPr>
        </p:nvSpPr>
        <p:spPr>
          <a:xfrm>
            <a:off x="5415082" y="1974245"/>
            <a:ext cx="2524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32"/>
          <p:cNvSpPr txBox="1">
            <a:spLocks noGrp="1"/>
          </p:cNvSpPr>
          <p:nvPr>
            <p:ph type="subTitle" idx="2"/>
          </p:nvPr>
        </p:nvSpPr>
        <p:spPr>
          <a:xfrm>
            <a:off x="5412554" y="2277979"/>
            <a:ext cx="25248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2257375" y="441338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993263" y="4443211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" name="Google Shape;254;p32"/>
          <p:cNvCxnSpPr/>
          <p:nvPr/>
        </p:nvCxnSpPr>
        <p:spPr>
          <a:xfrm>
            <a:off x="-12" y="667688"/>
            <a:ext cx="1838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" name="Google Shape;255;p32"/>
          <p:cNvCxnSpPr/>
          <p:nvPr/>
        </p:nvCxnSpPr>
        <p:spPr>
          <a:xfrm>
            <a:off x="7318788" y="667688"/>
            <a:ext cx="1838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p32"/>
          <p:cNvSpPr/>
          <p:nvPr/>
        </p:nvSpPr>
        <p:spPr>
          <a:xfrm>
            <a:off x="6446825" y="441338"/>
            <a:ext cx="452700" cy="45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2"/>
          <p:cNvSpPr/>
          <p:nvPr/>
        </p:nvSpPr>
        <p:spPr>
          <a:xfrm>
            <a:off x="7828238" y="4443211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32"/>
          <p:cNvCxnSpPr/>
          <p:nvPr/>
        </p:nvCxnSpPr>
        <p:spPr>
          <a:xfrm>
            <a:off x="-75" y="4597274"/>
            <a:ext cx="726300" cy="7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9" name="Google Shape;259;p32"/>
          <p:cNvCxnSpPr/>
          <p:nvPr/>
        </p:nvCxnSpPr>
        <p:spPr>
          <a:xfrm rot="10800000" flipH="1">
            <a:off x="8417625" y="4597274"/>
            <a:ext cx="739200" cy="7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ONE_COLUMN_TEXT_1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subTitle" idx="1"/>
          </p:nvPr>
        </p:nvSpPr>
        <p:spPr>
          <a:xfrm>
            <a:off x="1180460" y="2017547"/>
            <a:ext cx="25521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33"/>
          <p:cNvSpPr txBox="1">
            <a:spLocks noGrp="1"/>
          </p:cNvSpPr>
          <p:nvPr>
            <p:ph type="subTitle" idx="2"/>
          </p:nvPr>
        </p:nvSpPr>
        <p:spPr>
          <a:xfrm>
            <a:off x="1177904" y="2343275"/>
            <a:ext cx="25521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3"/>
          <p:cNvSpPr/>
          <p:nvPr/>
        </p:nvSpPr>
        <p:spPr>
          <a:xfrm>
            <a:off x="318813" y="743763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383913" y="2578488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" name="Google Shape;266;p33"/>
          <p:cNvCxnSpPr/>
          <p:nvPr/>
        </p:nvCxnSpPr>
        <p:spPr>
          <a:xfrm rot="10800000">
            <a:off x="0" y="246413"/>
            <a:ext cx="2582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267;p33"/>
          <p:cNvSpPr/>
          <p:nvPr/>
        </p:nvSpPr>
        <p:spPr>
          <a:xfrm>
            <a:off x="318813" y="4339363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3"/>
          <p:cNvSpPr/>
          <p:nvPr/>
        </p:nvSpPr>
        <p:spPr>
          <a:xfrm>
            <a:off x="8437588" y="313088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3"/>
          <p:cNvSpPr/>
          <p:nvPr/>
        </p:nvSpPr>
        <p:spPr>
          <a:xfrm>
            <a:off x="8372488" y="1580138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3"/>
          <p:cNvSpPr/>
          <p:nvPr/>
        </p:nvSpPr>
        <p:spPr>
          <a:xfrm>
            <a:off x="8437588" y="4161988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33"/>
          <p:cNvCxnSpPr/>
          <p:nvPr/>
        </p:nvCxnSpPr>
        <p:spPr>
          <a:xfrm rot="10800000">
            <a:off x="3942300" y="4849763"/>
            <a:ext cx="5201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>
            <a:spLocks noGrp="1"/>
          </p:cNvSpPr>
          <p:nvPr>
            <p:ph type="title"/>
          </p:nvPr>
        </p:nvSpPr>
        <p:spPr>
          <a:xfrm>
            <a:off x="2325950" y="395775"/>
            <a:ext cx="44928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9pPr>
          </a:lstStyle>
          <a:p>
            <a:endParaRPr/>
          </a:p>
        </p:txBody>
      </p:sp>
      <p:sp>
        <p:nvSpPr>
          <p:cNvPr id="274" name="Google Shape;274;p34"/>
          <p:cNvSpPr txBox="1">
            <a:spLocks noGrp="1"/>
          </p:cNvSpPr>
          <p:nvPr>
            <p:ph type="subTitle" idx="1"/>
          </p:nvPr>
        </p:nvSpPr>
        <p:spPr>
          <a:xfrm>
            <a:off x="2327041" y="1521123"/>
            <a:ext cx="4492800" cy="14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4"/>
          <p:cNvSpPr txBox="1"/>
          <p:nvPr/>
        </p:nvSpPr>
        <p:spPr>
          <a:xfrm>
            <a:off x="2241300" y="3714050"/>
            <a:ext cx="4661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This presentation template was created by </a:t>
            </a:r>
            <a:r>
              <a:rPr lang="en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including icons by </a:t>
            </a:r>
            <a:r>
              <a:rPr lang="en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3"/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infographics &amp; images by </a:t>
            </a:r>
            <a:r>
              <a:rPr lang="en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4"/>
              </a:rPr>
              <a:t>Freepik</a:t>
            </a:r>
            <a:endParaRPr sz="1200" b="1" i="0" u="none" strike="noStrike" cap="none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276" name="Google Shape;276;p34"/>
          <p:cNvCxnSpPr/>
          <p:nvPr/>
        </p:nvCxnSpPr>
        <p:spPr>
          <a:xfrm rot="10800000">
            <a:off x="8192125" y="4720200"/>
            <a:ext cx="0" cy="423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277;p34"/>
          <p:cNvCxnSpPr/>
          <p:nvPr/>
        </p:nvCxnSpPr>
        <p:spPr>
          <a:xfrm rot="10800000">
            <a:off x="933950" y="50"/>
            <a:ext cx="0" cy="451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8" name="Google Shape;278;p34"/>
          <p:cNvSpPr/>
          <p:nvPr/>
        </p:nvSpPr>
        <p:spPr>
          <a:xfrm>
            <a:off x="726225" y="594175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4"/>
          <p:cNvSpPr/>
          <p:nvPr/>
        </p:nvSpPr>
        <p:spPr>
          <a:xfrm>
            <a:off x="791325" y="2200175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4"/>
          <p:cNvSpPr/>
          <p:nvPr/>
        </p:nvSpPr>
        <p:spPr>
          <a:xfrm>
            <a:off x="726225" y="4096600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4"/>
          <p:cNvSpPr/>
          <p:nvPr/>
        </p:nvSpPr>
        <p:spPr>
          <a:xfrm>
            <a:off x="8030875" y="594175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4"/>
          <p:cNvSpPr/>
          <p:nvPr/>
        </p:nvSpPr>
        <p:spPr>
          <a:xfrm>
            <a:off x="7965775" y="2345400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4"/>
          <p:cNvSpPr/>
          <p:nvPr/>
        </p:nvSpPr>
        <p:spPr>
          <a:xfrm>
            <a:off x="8030875" y="4226825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34"/>
          <p:cNvCxnSpPr/>
          <p:nvPr/>
        </p:nvCxnSpPr>
        <p:spPr>
          <a:xfrm rot="10800000">
            <a:off x="8192125" y="0"/>
            <a:ext cx="0" cy="423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5" name="Google Shape;285;p34"/>
          <p:cNvCxnSpPr/>
          <p:nvPr/>
        </p:nvCxnSpPr>
        <p:spPr>
          <a:xfrm rot="10800000">
            <a:off x="933950" y="4706100"/>
            <a:ext cx="0" cy="451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/>
          <p:nvPr/>
        </p:nvSpPr>
        <p:spPr>
          <a:xfrm>
            <a:off x="425925" y="888888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6"/>
          <p:cNvSpPr/>
          <p:nvPr/>
        </p:nvSpPr>
        <p:spPr>
          <a:xfrm>
            <a:off x="8330475" y="3745000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6"/>
          <p:cNvSpPr/>
          <p:nvPr/>
        </p:nvSpPr>
        <p:spPr>
          <a:xfrm>
            <a:off x="8265375" y="392900"/>
            <a:ext cx="452700" cy="45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6"/>
          <p:cNvSpPr/>
          <p:nvPr/>
        </p:nvSpPr>
        <p:spPr>
          <a:xfrm>
            <a:off x="491025" y="4428113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p36"/>
          <p:cNvCxnSpPr/>
          <p:nvPr/>
        </p:nvCxnSpPr>
        <p:spPr>
          <a:xfrm rot="10800000">
            <a:off x="652275" y="1855413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3" name="Google Shape;293;p36"/>
          <p:cNvCxnSpPr/>
          <p:nvPr/>
        </p:nvCxnSpPr>
        <p:spPr>
          <a:xfrm rot="10800000">
            <a:off x="8491725" y="1265838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/>
          <p:nvPr/>
        </p:nvSpPr>
        <p:spPr>
          <a:xfrm>
            <a:off x="318813" y="743763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7"/>
          <p:cNvSpPr/>
          <p:nvPr/>
        </p:nvSpPr>
        <p:spPr>
          <a:xfrm>
            <a:off x="383913" y="2578488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" name="Google Shape;297;p37"/>
          <p:cNvCxnSpPr/>
          <p:nvPr/>
        </p:nvCxnSpPr>
        <p:spPr>
          <a:xfrm rot="10800000">
            <a:off x="0" y="246413"/>
            <a:ext cx="2582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8" name="Google Shape;298;p37"/>
          <p:cNvSpPr/>
          <p:nvPr/>
        </p:nvSpPr>
        <p:spPr>
          <a:xfrm>
            <a:off x="318813" y="4339363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7"/>
          <p:cNvSpPr/>
          <p:nvPr/>
        </p:nvSpPr>
        <p:spPr>
          <a:xfrm>
            <a:off x="8437588" y="313088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7"/>
          <p:cNvSpPr/>
          <p:nvPr/>
        </p:nvSpPr>
        <p:spPr>
          <a:xfrm>
            <a:off x="8372488" y="1580138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7"/>
          <p:cNvSpPr/>
          <p:nvPr/>
        </p:nvSpPr>
        <p:spPr>
          <a:xfrm>
            <a:off x="8437588" y="4161988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" name="Google Shape;302;p37"/>
          <p:cNvCxnSpPr/>
          <p:nvPr/>
        </p:nvCxnSpPr>
        <p:spPr>
          <a:xfrm rot="10800000">
            <a:off x="3942300" y="4849763"/>
            <a:ext cx="5201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/>
          <p:nvPr/>
        </p:nvSpPr>
        <p:spPr>
          <a:xfrm>
            <a:off x="2257375" y="441338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993263" y="4443211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38"/>
          <p:cNvCxnSpPr/>
          <p:nvPr/>
        </p:nvCxnSpPr>
        <p:spPr>
          <a:xfrm>
            <a:off x="-12" y="667688"/>
            <a:ext cx="1838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38"/>
          <p:cNvCxnSpPr/>
          <p:nvPr/>
        </p:nvCxnSpPr>
        <p:spPr>
          <a:xfrm>
            <a:off x="7318788" y="667688"/>
            <a:ext cx="1838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38"/>
          <p:cNvSpPr/>
          <p:nvPr/>
        </p:nvSpPr>
        <p:spPr>
          <a:xfrm>
            <a:off x="6446825" y="441338"/>
            <a:ext cx="452700" cy="45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8"/>
          <p:cNvSpPr/>
          <p:nvPr/>
        </p:nvSpPr>
        <p:spPr>
          <a:xfrm>
            <a:off x="7828238" y="4443211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38"/>
          <p:cNvCxnSpPr/>
          <p:nvPr/>
        </p:nvCxnSpPr>
        <p:spPr>
          <a:xfrm rot="10800000" flipH="1">
            <a:off x="8417625" y="4597274"/>
            <a:ext cx="739200" cy="7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/>
          <p:nvPr/>
        </p:nvSpPr>
        <p:spPr>
          <a:xfrm>
            <a:off x="499875" y="2295913"/>
            <a:ext cx="452700" cy="4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9"/>
          <p:cNvSpPr/>
          <p:nvPr/>
        </p:nvSpPr>
        <p:spPr>
          <a:xfrm>
            <a:off x="564975" y="4021788"/>
            <a:ext cx="322500" cy="3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39"/>
          <p:cNvCxnSpPr/>
          <p:nvPr/>
        </p:nvCxnSpPr>
        <p:spPr>
          <a:xfrm rot="10800000">
            <a:off x="726225" y="-12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5" name="Google Shape;315;p39"/>
          <p:cNvCxnSpPr/>
          <p:nvPr/>
        </p:nvCxnSpPr>
        <p:spPr>
          <a:xfrm rot="10800000">
            <a:off x="8417775" y="3084588"/>
            <a:ext cx="0" cy="2058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6" name="Google Shape;316;p39"/>
          <p:cNvSpPr/>
          <p:nvPr/>
        </p:nvSpPr>
        <p:spPr>
          <a:xfrm>
            <a:off x="8190125" y="1843213"/>
            <a:ext cx="452700" cy="45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9"/>
          <p:cNvSpPr/>
          <p:nvPr/>
        </p:nvSpPr>
        <p:spPr>
          <a:xfrm>
            <a:off x="8255225" y="460613"/>
            <a:ext cx="322500" cy="3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"/>
              <a:buNone/>
              <a:defRPr sz="2800" b="1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"/>
              <a:buNone/>
              <a:defRPr sz="2800" b="1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"/>
              <a:buNone/>
              <a:defRPr sz="2800" b="1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"/>
              <a:buNone/>
              <a:defRPr sz="2800" b="1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"/>
              <a:buNone/>
              <a:defRPr sz="2800" b="1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"/>
              <a:buNone/>
              <a:defRPr sz="2800" b="1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"/>
              <a:buNone/>
              <a:defRPr sz="2800" b="1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"/>
              <a:buNone/>
              <a:defRPr sz="2800" b="1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"/>
              <a:buNone/>
              <a:defRPr sz="2800" b="1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●"/>
              <a:defRPr sz="16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○"/>
              <a:defRPr sz="16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■"/>
              <a:defRPr sz="16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●"/>
              <a:defRPr sz="16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○"/>
              <a:defRPr sz="16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■"/>
              <a:defRPr sz="16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●"/>
              <a:defRPr sz="16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○"/>
              <a:defRPr sz="16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■"/>
              <a:defRPr sz="16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major-level-of-edu/preprimary/KGECG-TC-2017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5" Type="http://schemas.openxmlformats.org/officeDocument/2006/relationships/hyperlink" Target="http://www.gcc.edu.hk/library/" TargetMode="External"/><Relationship Id="rId4" Type="http://schemas.openxmlformats.org/officeDocument/2006/relationships/hyperlink" Target="mailto:libinfo@gratia.edu.h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db.gov.hk/attachment/en/curriculum-development/major-level-of-edu/preprimary/ENG_KGECG_2017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>
            <a:spLocks noGrp="1"/>
          </p:cNvSpPr>
          <p:nvPr>
            <p:ph type="ctrTitle"/>
          </p:nvPr>
        </p:nvSpPr>
        <p:spPr>
          <a:xfrm>
            <a:off x="4269100" y="980600"/>
            <a:ext cx="2542500" cy="17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4000" dirty="0">
                <a:solidFill>
                  <a:schemeClr val="dk2"/>
                </a:solidFill>
              </a:rPr>
              <a:t>APA 7th 功課例子</a:t>
            </a:r>
            <a:endParaRPr sz="2800" dirty="0"/>
          </a:p>
        </p:txBody>
      </p:sp>
      <p:sp>
        <p:nvSpPr>
          <p:cNvPr id="323" name="Google Shape;323;p40"/>
          <p:cNvSpPr txBox="1">
            <a:spLocks noGrp="1"/>
          </p:cNvSpPr>
          <p:nvPr>
            <p:ph type="subTitle" idx="1"/>
          </p:nvPr>
        </p:nvSpPr>
        <p:spPr>
          <a:xfrm>
            <a:off x="4181475" y="2865325"/>
            <a:ext cx="3919500" cy="19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宏恩基督教學院圖書館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600">
                <a:solidFill>
                  <a:schemeClr val="dk1"/>
                </a:solidFill>
              </a:rPr>
              <a:t>Elaine Lam</a:t>
            </a:r>
            <a:endParaRPr sz="160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圖書館館長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324" name="Google Shape;32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625" y="1573800"/>
            <a:ext cx="2166200" cy="280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9"/>
          <p:cNvSpPr/>
          <p:nvPr/>
        </p:nvSpPr>
        <p:spPr>
          <a:xfrm>
            <a:off x="952500" y="109300"/>
            <a:ext cx="6034800" cy="722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Exo"/>
                <a:ea typeface="Exo"/>
                <a:cs typeface="Exo"/>
                <a:sym typeface="Exo"/>
              </a:rPr>
              <a:t>Student’s sample citation list</a:t>
            </a:r>
            <a:endParaRPr sz="3000" b="1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95" name="Google Shape;39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375" y="1101350"/>
            <a:ext cx="7309251" cy="33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0"/>
          <p:cNvSpPr/>
          <p:nvPr/>
        </p:nvSpPr>
        <p:spPr>
          <a:xfrm>
            <a:off x="952500" y="109300"/>
            <a:ext cx="7476900" cy="722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Exo"/>
                <a:ea typeface="Exo"/>
                <a:cs typeface="Exo"/>
                <a:sym typeface="Exo"/>
              </a:rPr>
              <a:t>Recommended Reference List</a:t>
            </a:r>
            <a:endParaRPr sz="30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01" name="Google Shape;401;p50"/>
          <p:cNvSpPr txBox="1"/>
          <p:nvPr/>
        </p:nvSpPr>
        <p:spPr>
          <a:xfrm>
            <a:off x="727775" y="1398325"/>
            <a:ext cx="76131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28650" lvl="0" indent="-6286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(?) Hollingworth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L.S. (1925). </a:t>
            </a:r>
            <a:r>
              <a:rPr lang="en" sz="1800" i="1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development of intelligence in the first six years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800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Publisher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8650" lvl="0" indent="-62865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8650" lvl="0" indent="-628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課程發展議會（2017）。《幼稚園教育課程指引：遊戲學習好開始，均衡發展樂成長》。香港特區政府教育局。</a:t>
            </a:r>
            <a:r>
              <a:rPr lang="en" sz="1800" u="sng">
                <a:solidFill>
                  <a:schemeClr val="hlink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https://www.edb.gov.hk/attachment/tc/curriculum-development/major-level-of-edu/preprimary/KGECG-TC-2017.pdf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8650" lvl="0" indent="-62865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8650" lvl="0" indent="-6286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王克先編（1995）。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《</a:t>
            </a: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學習心理學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》</a:t>
            </a: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。桂冠。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8650" lvl="0" indent="-62865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8650" lvl="0" indent="-628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張春興（1999）。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《</a:t>
            </a: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教育心理學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》</a:t>
            </a: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。東華。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1"/>
          <p:cNvSpPr/>
          <p:nvPr/>
        </p:nvSpPr>
        <p:spPr>
          <a:xfrm>
            <a:off x="952500" y="109300"/>
            <a:ext cx="7476900" cy="722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Exo"/>
                <a:ea typeface="Exo"/>
                <a:cs typeface="Exo"/>
                <a:sym typeface="Exo"/>
              </a:rPr>
              <a:t>Direct quotation</a:t>
            </a:r>
            <a:endParaRPr sz="3000" b="1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407" name="Google Shape;40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1064275"/>
            <a:ext cx="6489275" cy="222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1"/>
          <p:cNvSpPr txBox="1"/>
          <p:nvPr/>
        </p:nvSpPr>
        <p:spPr>
          <a:xfrm>
            <a:off x="816300" y="3490600"/>
            <a:ext cx="7613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28650" lvl="0" indent="-6286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Rausch, S. M., Gramling, S. E., &amp; Auerbach, S. M. (2006). Effects of a single session of large-group meditation and progressive muscle relaxation training on stress reduction, reactivity, and recovery. </a:t>
            </a:r>
            <a:r>
              <a:rPr lang="en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Journal of Stress Management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(3), 273–290.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2"/>
          <p:cNvSpPr txBox="1">
            <a:spLocks noGrp="1"/>
          </p:cNvSpPr>
          <p:nvPr>
            <p:ph type="title"/>
          </p:nvPr>
        </p:nvSpPr>
        <p:spPr>
          <a:xfrm>
            <a:off x="2325950" y="395775"/>
            <a:ext cx="44928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Thanks!</a:t>
            </a:r>
            <a:endParaRPr/>
          </a:p>
        </p:txBody>
      </p:sp>
      <p:pic>
        <p:nvPicPr>
          <p:cNvPr id="414" name="Google Shape;414;p52"/>
          <p:cNvPicPr preferRelativeResize="0"/>
          <p:nvPr/>
        </p:nvPicPr>
        <p:blipFill rotWithShape="1">
          <a:blip r:embed="rId3">
            <a:alphaModFix/>
          </a:blip>
          <a:srcRect l="36036" t="68712" r="26452" b="24321"/>
          <a:stretch/>
        </p:blipFill>
        <p:spPr>
          <a:xfrm>
            <a:off x="3028525" y="4605200"/>
            <a:ext cx="3086952" cy="35829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2"/>
          <p:cNvSpPr/>
          <p:nvPr/>
        </p:nvSpPr>
        <p:spPr>
          <a:xfrm>
            <a:off x="1476775" y="3799250"/>
            <a:ext cx="6267000" cy="593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2"/>
          <p:cNvSpPr txBox="1">
            <a:spLocks noGrp="1"/>
          </p:cNvSpPr>
          <p:nvPr>
            <p:ph type="subTitle" idx="1"/>
          </p:nvPr>
        </p:nvSpPr>
        <p:spPr>
          <a:xfrm>
            <a:off x="2325950" y="1580302"/>
            <a:ext cx="4492800" cy="2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 b="1">
                <a:solidFill>
                  <a:schemeClr val="dk2"/>
                </a:solidFill>
              </a:rPr>
              <a:t>Do you have any questions?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4"/>
              </a:rPr>
              <a:t>libinfo@gratia.edu.hk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"/>
              <a:t/>
            </a:r>
            <a:br>
              <a:rPr lang="en"/>
            </a:br>
            <a:r>
              <a:rPr lang="en"/>
              <a:t>Tel: 5804 4141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"/>
              <a:t/>
            </a:r>
            <a:br>
              <a:rPr lang="en"/>
            </a:br>
            <a:r>
              <a:rPr lang="en"/>
              <a:t>Website: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http://www.gcc.edu.hk/library/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417" name="Google Shape;417;p52"/>
          <p:cNvSpPr/>
          <p:nvPr/>
        </p:nvSpPr>
        <p:spPr>
          <a:xfrm>
            <a:off x="3664875" y="4028000"/>
            <a:ext cx="451500" cy="4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2"/>
          <p:cNvSpPr/>
          <p:nvPr/>
        </p:nvSpPr>
        <p:spPr>
          <a:xfrm>
            <a:off x="4384525" y="4045825"/>
            <a:ext cx="451500" cy="45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2"/>
          <p:cNvSpPr/>
          <p:nvPr/>
        </p:nvSpPr>
        <p:spPr>
          <a:xfrm>
            <a:off x="5104175" y="4045825"/>
            <a:ext cx="451500" cy="45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/>
          <p:nvPr/>
        </p:nvSpPr>
        <p:spPr>
          <a:xfrm>
            <a:off x="952500" y="109300"/>
            <a:ext cx="2187600" cy="552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AutoNum type="arabicPeriod"/>
            </a:pPr>
            <a:r>
              <a:rPr lang="en" sz="3000" b="1">
                <a:latin typeface="Exo"/>
                <a:ea typeface="Exo"/>
                <a:cs typeface="Exo"/>
                <a:sym typeface="Exo"/>
              </a:rPr>
              <a:t>Intext</a:t>
            </a:r>
            <a:endParaRPr sz="30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1003800" y="954525"/>
            <a:ext cx="2187600" cy="55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Exo"/>
                <a:ea typeface="Exo"/>
                <a:cs typeface="Exo"/>
                <a:sym typeface="Exo"/>
              </a:rPr>
              <a:t>Student sample</a:t>
            </a:r>
            <a:endParaRPr sz="18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31" name="Google Shape;331;p41"/>
          <p:cNvSpPr/>
          <p:nvPr/>
        </p:nvSpPr>
        <p:spPr>
          <a:xfrm>
            <a:off x="1003800" y="2890925"/>
            <a:ext cx="7647900" cy="1884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Exo"/>
                <a:ea typeface="Exo"/>
                <a:cs typeface="Exo"/>
                <a:sym typeface="Exo"/>
              </a:rPr>
              <a:t>APA (7th)</a:t>
            </a:r>
            <a:endParaRPr sz="1800" b="1">
              <a:latin typeface="Exo"/>
              <a:ea typeface="Exo"/>
              <a:cs typeface="Exo"/>
              <a:sym typeface="Ex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r>
              <a:rPr lang="en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「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訓練的材料，人和環境愈能和未來生活的條件接近，則學生的未來生活上所完成的學習便愈有效</a:t>
            </a:r>
            <a:r>
              <a:rPr lang="en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」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（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Hollingworth，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1925）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Hollingworth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（1925）曾指出</a:t>
            </a:r>
            <a:r>
              <a:rPr lang="en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「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訓練的材料，人和環境愈能和未來生活的條件接近，則學生的未來生活上所完成的學習便愈有效</a:t>
            </a:r>
            <a:r>
              <a:rPr lang="en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」</a:t>
            </a:r>
            <a:endParaRPr>
              <a:solidFill>
                <a:schemeClr val="dk1"/>
              </a:solidFill>
              <a:highlight>
                <a:srgbClr val="FF99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2" name="Google Shape;3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50" y="1518875"/>
            <a:ext cx="8102948" cy="1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2"/>
          <p:cNvSpPr/>
          <p:nvPr/>
        </p:nvSpPr>
        <p:spPr>
          <a:xfrm>
            <a:off x="952500" y="109300"/>
            <a:ext cx="3184200" cy="741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AutoNum type="arabicPeriod"/>
            </a:pPr>
            <a:r>
              <a:rPr lang="en" sz="3000" b="1">
                <a:latin typeface="Exo"/>
                <a:ea typeface="Exo"/>
                <a:cs typeface="Exo"/>
                <a:sym typeface="Exo"/>
              </a:rPr>
              <a:t>Reference</a:t>
            </a:r>
            <a:endParaRPr sz="30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38" name="Google Shape;338;p42"/>
          <p:cNvSpPr/>
          <p:nvPr/>
        </p:nvSpPr>
        <p:spPr>
          <a:xfrm>
            <a:off x="890600" y="1245175"/>
            <a:ext cx="1909800" cy="55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Student sample</a:t>
            </a:r>
            <a:endParaRPr sz="18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39" name="Google Shape;339;p42"/>
          <p:cNvSpPr/>
          <p:nvPr/>
        </p:nvSpPr>
        <p:spPr>
          <a:xfrm>
            <a:off x="890600" y="2783300"/>
            <a:ext cx="77118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APA (7th)</a:t>
            </a:r>
            <a:endParaRPr sz="1800" b="1">
              <a:latin typeface="Exo"/>
              <a:ea typeface="Exo"/>
              <a:cs typeface="Exo"/>
              <a:sym typeface="Ex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Exo"/>
              <a:ea typeface="Exo"/>
              <a:cs typeface="Exo"/>
              <a:sym typeface="Ex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Hollingworth</a:t>
            </a:r>
            <a:r>
              <a:rPr lang="en" sz="18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L. S. (1925). </a:t>
            </a:r>
            <a:r>
              <a:rPr lang="en" sz="1800" i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development of intelligence in the first six years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800"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Publisher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0" name="Google Shape;3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1798076"/>
            <a:ext cx="7763238" cy="7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/>
          <p:nvPr/>
        </p:nvSpPr>
        <p:spPr>
          <a:xfrm>
            <a:off x="952500" y="109300"/>
            <a:ext cx="2187600" cy="552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Exo"/>
                <a:ea typeface="Exo"/>
                <a:cs typeface="Exo"/>
                <a:sym typeface="Exo"/>
              </a:rPr>
              <a:t>2.  Intext</a:t>
            </a:r>
            <a:endParaRPr sz="30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6" name="Google Shape;346;p43"/>
          <p:cNvSpPr/>
          <p:nvPr/>
        </p:nvSpPr>
        <p:spPr>
          <a:xfrm>
            <a:off x="1003800" y="1259325"/>
            <a:ext cx="2187600" cy="55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Student sample</a:t>
            </a:r>
            <a:endParaRPr sz="18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7" name="Google Shape;347;p43"/>
          <p:cNvSpPr/>
          <p:nvPr/>
        </p:nvSpPr>
        <p:spPr>
          <a:xfrm>
            <a:off x="1003800" y="2890925"/>
            <a:ext cx="7091700" cy="197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APA (7th)</a:t>
            </a:r>
            <a:endParaRPr sz="1800" b="1">
              <a:latin typeface="Exo"/>
              <a:ea typeface="Exo"/>
              <a:cs typeface="Exo"/>
              <a:sym typeface="Ex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課程發展議會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指引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（2017）指出教育核心價值是</a:t>
            </a:r>
            <a:r>
              <a:rPr lang="en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「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持守認識和尊重每個幼兒的發展獨特規律的重要原則。</a:t>
            </a:r>
            <a:r>
              <a:rPr lang="en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」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r>
              <a:rPr lang="en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「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持守認識和尊重每個幼兒的發展獨特規律的重要原則。</a:t>
            </a:r>
            <a:r>
              <a:rPr lang="en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」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（課程發展議會，2017）</a:t>
            </a:r>
            <a:endParaRPr b="1">
              <a:highlight>
                <a:srgbClr val="FFFF00"/>
              </a:highlight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48" name="Google Shape;34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75" y="1920025"/>
            <a:ext cx="8839204" cy="651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/>
          <p:nvPr/>
        </p:nvSpPr>
        <p:spPr>
          <a:xfrm>
            <a:off x="952500" y="109300"/>
            <a:ext cx="3184200" cy="741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Exo"/>
                <a:ea typeface="Exo"/>
                <a:cs typeface="Exo"/>
                <a:sym typeface="Exo"/>
              </a:rPr>
              <a:t>2.  Reference</a:t>
            </a:r>
            <a:endParaRPr sz="30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4" name="Google Shape;354;p44"/>
          <p:cNvSpPr/>
          <p:nvPr/>
        </p:nvSpPr>
        <p:spPr>
          <a:xfrm>
            <a:off x="1003800" y="884238"/>
            <a:ext cx="2187600" cy="55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Student sample</a:t>
            </a:r>
            <a:endParaRPr sz="18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5" name="Google Shape;355;p44"/>
          <p:cNvSpPr/>
          <p:nvPr/>
        </p:nvSpPr>
        <p:spPr>
          <a:xfrm>
            <a:off x="1003800" y="2571050"/>
            <a:ext cx="2187600" cy="55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APA (7th)</a:t>
            </a:r>
            <a:endParaRPr sz="1800" b="1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56" name="Google Shape;35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900" y="1317775"/>
            <a:ext cx="6280750" cy="14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4"/>
          <p:cNvSpPr txBox="1"/>
          <p:nvPr/>
        </p:nvSpPr>
        <p:spPr>
          <a:xfrm>
            <a:off x="1003800" y="3029100"/>
            <a:ext cx="74433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28650" lvl="0" indent="-6286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Curriculum Development Council.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(2017). </a:t>
            </a:r>
            <a:r>
              <a:rPr lang="en" i="1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Kindergarten education curriculum guide: Joyful learning through play balanced development all the way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HKSARG Education Bureau.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https://www.edb.gov.hk/attachment/en/curriculum-development/major-level-of-edu/preprimary/ENG_KGECG_2017.pdf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8650" lvl="0" indent="-62865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8650" lvl="0" indent="-6286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課程發展議會（2017）。《幼稚園教育課程指引：遊戲學習好開始，均衡發展樂成長》。香港特區政府教育局。https://www.edb.gov.hk/attachment/tc/curriculum-development/major-level-of-edu/preprimary/KGECG-TC-2017.pdf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/>
          <p:nvPr/>
        </p:nvSpPr>
        <p:spPr>
          <a:xfrm>
            <a:off x="952500" y="109300"/>
            <a:ext cx="2187600" cy="552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Exo"/>
                <a:ea typeface="Exo"/>
                <a:cs typeface="Exo"/>
                <a:sym typeface="Exo"/>
              </a:rPr>
              <a:t>3.  Intext</a:t>
            </a:r>
            <a:endParaRPr sz="30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63" name="Google Shape;363;p45"/>
          <p:cNvSpPr/>
          <p:nvPr/>
        </p:nvSpPr>
        <p:spPr>
          <a:xfrm>
            <a:off x="1003800" y="769775"/>
            <a:ext cx="2187600" cy="55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Student sample</a:t>
            </a:r>
            <a:endParaRPr sz="18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64" name="Google Shape;364;p45"/>
          <p:cNvSpPr/>
          <p:nvPr/>
        </p:nvSpPr>
        <p:spPr>
          <a:xfrm>
            <a:off x="1003800" y="2307850"/>
            <a:ext cx="7606800" cy="266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APA (7th)</a:t>
            </a:r>
            <a:endParaRPr sz="1800" b="1">
              <a:latin typeface="Exo"/>
              <a:ea typeface="Exo"/>
              <a:cs typeface="Exo"/>
              <a:sym typeface="Ex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Exo"/>
              <a:ea typeface="Exo"/>
              <a:cs typeface="Exo"/>
              <a:sym typeface="Ex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根據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王克先（1995）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學習遷移理論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指出</a:t>
            </a:r>
            <a:r>
              <a:rPr lang="en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「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教育的目的不在記憶片段的零碎知識，而在了解學習情境中各因子間的整體關係。使已有的認知組型提升一級，發現原理或重組原則，並從中尋求有效的解決方法，再利用此種方法或能力，來應用在新的環境，解決新的問題。</a:t>
            </a:r>
            <a:r>
              <a:rPr lang="en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」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「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教育的目的不在記憶片段的零碎知識，而在了解學習情境中各因子間的整體關係。使已有的認知組型提升一級，發現原理或重組原則，並從中尋求有效的解決方法，再利用此種方法或能力，來應用在新的環境，解決新的問題。</a:t>
            </a:r>
            <a:r>
              <a:rPr lang="en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」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（王克先，1995）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5" name="Google Shape;36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78" y="1268638"/>
            <a:ext cx="7968845" cy="10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"/>
          <p:cNvSpPr/>
          <p:nvPr/>
        </p:nvSpPr>
        <p:spPr>
          <a:xfrm>
            <a:off x="952500" y="109300"/>
            <a:ext cx="3184200" cy="741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Exo"/>
                <a:ea typeface="Exo"/>
                <a:cs typeface="Exo"/>
                <a:sym typeface="Exo"/>
              </a:rPr>
              <a:t>3.  Reference</a:t>
            </a:r>
            <a:endParaRPr sz="30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71" name="Google Shape;371;p46"/>
          <p:cNvSpPr/>
          <p:nvPr/>
        </p:nvSpPr>
        <p:spPr>
          <a:xfrm>
            <a:off x="1003800" y="1259325"/>
            <a:ext cx="2187600" cy="55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Student sample</a:t>
            </a:r>
            <a:endParaRPr sz="18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72" name="Google Shape;372;p46"/>
          <p:cNvSpPr/>
          <p:nvPr/>
        </p:nvSpPr>
        <p:spPr>
          <a:xfrm>
            <a:off x="1003800" y="3104450"/>
            <a:ext cx="7124400" cy="160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APA (7th)</a:t>
            </a:r>
            <a:endParaRPr sz="1800" b="1">
              <a:latin typeface="Exo"/>
              <a:ea typeface="Exo"/>
              <a:cs typeface="Exo"/>
              <a:sym typeface="Ex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Exo"/>
              <a:ea typeface="Exo"/>
              <a:cs typeface="Exo"/>
              <a:sym typeface="Ex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王克先編（1995）。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《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學習心理學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》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。桂冠。</a:t>
            </a:r>
            <a:endParaRPr sz="1800" b="1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73" name="Google Shape;37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1812232"/>
            <a:ext cx="7987799" cy="977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7"/>
          <p:cNvSpPr/>
          <p:nvPr/>
        </p:nvSpPr>
        <p:spPr>
          <a:xfrm>
            <a:off x="952500" y="109300"/>
            <a:ext cx="2187600" cy="552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Exo"/>
                <a:ea typeface="Exo"/>
                <a:cs typeface="Exo"/>
                <a:sym typeface="Exo"/>
              </a:rPr>
              <a:t>4.  Intext</a:t>
            </a:r>
            <a:endParaRPr sz="30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79" name="Google Shape;379;p47"/>
          <p:cNvSpPr/>
          <p:nvPr/>
        </p:nvSpPr>
        <p:spPr>
          <a:xfrm>
            <a:off x="882375" y="839725"/>
            <a:ext cx="2187600" cy="55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Student sample</a:t>
            </a:r>
            <a:endParaRPr sz="18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80" name="Google Shape;380;p47"/>
          <p:cNvSpPr/>
          <p:nvPr/>
        </p:nvSpPr>
        <p:spPr>
          <a:xfrm>
            <a:off x="882375" y="2571750"/>
            <a:ext cx="7557900" cy="2407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APA (7th)</a:t>
            </a:r>
            <a:endParaRPr sz="1800" b="1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張春興（1999）指出</a:t>
            </a:r>
            <a:r>
              <a:rPr lang="en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「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從事自我評量，除了核對答案與改正錯誤外，並進一步檢討，從而做成結論以自我檢討，從而做成結論自我負責。如此，學生在自由氣氛中學習，幾有助於其獨立思維與創造力的成長。</a:t>
            </a:r>
            <a:r>
              <a:rPr lang="en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」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（1999）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「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從事自我評量，除了核對答案與改正錯誤外，並進一步檢討，從而做成結論以自我檢討，從而做成結論自我負責。如此，學生在自由氣氛中學習，幾有助於其獨立思維與創造力的成長。</a:t>
            </a:r>
            <a:r>
              <a:rPr lang="en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」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（張春興，1999）</a:t>
            </a:r>
            <a:endParaRPr b="1">
              <a:highlight>
                <a:srgbClr val="FFFF00"/>
              </a:highlight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81" name="Google Shape;38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375" y="1316550"/>
            <a:ext cx="8091658" cy="1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/>
          <p:nvPr/>
        </p:nvSpPr>
        <p:spPr>
          <a:xfrm>
            <a:off x="952500" y="109300"/>
            <a:ext cx="3184200" cy="741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Exo"/>
                <a:ea typeface="Exo"/>
                <a:cs typeface="Exo"/>
                <a:sym typeface="Exo"/>
              </a:rPr>
              <a:t>4.   Reference</a:t>
            </a:r>
            <a:endParaRPr sz="30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87" name="Google Shape;387;p48"/>
          <p:cNvSpPr/>
          <p:nvPr/>
        </p:nvSpPr>
        <p:spPr>
          <a:xfrm>
            <a:off x="1003800" y="1259325"/>
            <a:ext cx="2187600" cy="55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Student sample</a:t>
            </a:r>
            <a:endParaRPr sz="1800" b="1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88" name="Google Shape;388;p48"/>
          <p:cNvSpPr/>
          <p:nvPr/>
        </p:nvSpPr>
        <p:spPr>
          <a:xfrm>
            <a:off x="1003800" y="3104450"/>
            <a:ext cx="6870900" cy="154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APA (7th)</a:t>
            </a:r>
            <a:endParaRPr sz="1800" b="1">
              <a:latin typeface="Exo"/>
              <a:ea typeface="Exo"/>
              <a:cs typeface="Exo"/>
              <a:sym typeface="Ex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Exo"/>
              <a:ea typeface="Exo"/>
              <a:cs typeface="Exo"/>
              <a:sym typeface="Ex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張春興（1999）。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《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教育心理學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》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。東華。</a:t>
            </a:r>
            <a:endParaRPr sz="1800" b="1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89" name="Google Shape;38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938" y="1927396"/>
            <a:ext cx="6710124" cy="741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siness Status at Pandemic Times by Slidesgo">
  <a:themeElements>
    <a:clrScheme name="Simple Light">
      <a:dk1>
        <a:srgbClr val="000000"/>
      </a:dk1>
      <a:lt1>
        <a:srgbClr val="FFFFFF"/>
      </a:lt1>
      <a:dk2>
        <a:srgbClr val="98AF35"/>
      </a:dk2>
      <a:lt2>
        <a:srgbClr val="EEEEEE"/>
      </a:lt2>
      <a:accent1>
        <a:srgbClr val="BFD369"/>
      </a:accent1>
      <a:accent2>
        <a:srgbClr val="FFEA77"/>
      </a:accent2>
      <a:accent3>
        <a:srgbClr val="FFD800"/>
      </a:accent3>
      <a:accent4>
        <a:srgbClr val="98AF35"/>
      </a:accent4>
      <a:accent5>
        <a:srgbClr val="FFEA77"/>
      </a:accent5>
      <a:accent6>
        <a:srgbClr val="98AF35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On-screen Show (16:9)</PresentationFormat>
  <Paragraphs>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Archivo</vt:lpstr>
      <vt:lpstr>Exo</vt:lpstr>
      <vt:lpstr>Arial</vt:lpstr>
      <vt:lpstr>Times New Roman</vt:lpstr>
      <vt:lpstr>Calibri</vt:lpstr>
      <vt:lpstr>Simple Light</vt:lpstr>
      <vt:lpstr>Business Status at Pandemic Times by Slidesgo</vt:lpstr>
      <vt:lpstr>APA 7th 功課例子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7th 功課例子</dc:title>
  <dc:creator>user</dc:creator>
  <cp:lastModifiedBy>user</cp:lastModifiedBy>
  <cp:revision>2</cp:revision>
  <dcterms:modified xsi:type="dcterms:W3CDTF">2021-11-05T02:05:03Z</dcterms:modified>
</cp:coreProperties>
</file>